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858" r:id="rId4"/>
  </p:sldMasterIdLst>
  <p:notesMasterIdLst>
    <p:notesMasterId r:id="rId53"/>
  </p:notesMasterIdLst>
  <p:handoutMasterIdLst>
    <p:handoutMasterId r:id="rId54"/>
  </p:handoutMasterIdLst>
  <p:sldIdLst>
    <p:sldId id="1284" r:id="rId5"/>
    <p:sldId id="1372" r:id="rId6"/>
    <p:sldId id="1377" r:id="rId7"/>
    <p:sldId id="1373" r:id="rId8"/>
    <p:sldId id="1385" r:id="rId9"/>
    <p:sldId id="1371" r:id="rId10"/>
    <p:sldId id="1375" r:id="rId11"/>
    <p:sldId id="1358" r:id="rId12"/>
    <p:sldId id="1360" r:id="rId13"/>
    <p:sldId id="1339" r:id="rId14"/>
    <p:sldId id="1340" r:id="rId15"/>
    <p:sldId id="1342" r:id="rId16"/>
    <p:sldId id="1343" r:id="rId17"/>
    <p:sldId id="1322" r:id="rId18"/>
    <p:sldId id="1344" r:id="rId19"/>
    <p:sldId id="1323" r:id="rId20"/>
    <p:sldId id="1346" r:id="rId21"/>
    <p:sldId id="1325" r:id="rId22"/>
    <p:sldId id="1378" r:id="rId23"/>
    <p:sldId id="1326" r:id="rId24"/>
    <p:sldId id="1327" r:id="rId25"/>
    <p:sldId id="1328" r:id="rId26"/>
    <p:sldId id="1379" r:id="rId27"/>
    <p:sldId id="1353" r:id="rId28"/>
    <p:sldId id="1354" r:id="rId29"/>
    <p:sldId id="1380" r:id="rId30"/>
    <p:sldId id="1384" r:id="rId31"/>
    <p:sldId id="1355" r:id="rId32"/>
    <p:sldId id="1356" r:id="rId33"/>
    <p:sldId id="1381" r:id="rId34"/>
    <p:sldId id="1357" r:id="rId35"/>
    <p:sldId id="1329" r:id="rId36"/>
    <p:sldId id="1330" r:id="rId37"/>
    <p:sldId id="1331" r:id="rId38"/>
    <p:sldId id="1383" r:id="rId39"/>
    <p:sldId id="1363" r:id="rId40"/>
    <p:sldId id="1364" r:id="rId41"/>
    <p:sldId id="1362" r:id="rId42"/>
    <p:sldId id="1332" r:id="rId43"/>
    <p:sldId id="1365" r:id="rId44"/>
    <p:sldId id="1366" r:id="rId45"/>
    <p:sldId id="1367" r:id="rId46"/>
    <p:sldId id="1382" r:id="rId47"/>
    <p:sldId id="1376" r:id="rId48"/>
    <p:sldId id="1334" r:id="rId49"/>
    <p:sldId id="1368" r:id="rId50"/>
    <p:sldId id="1335" r:id="rId51"/>
    <p:sldId id="1369" r:id="rId52"/>
  </p:sldIdLst>
  <p:sldSz cx="9144000" cy="5143500" type="screen16x9"/>
  <p:notesSz cx="7102475" cy="9388475"/>
  <p:custDataLst>
    <p:tags r:id="rId55"/>
  </p:custDataLst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7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5151"/>
    <a:srgbClr val="2122B5"/>
    <a:srgbClr val="FFFF66"/>
    <a:srgbClr val="C5BCEA"/>
    <a:srgbClr val="BFBFE7"/>
    <a:srgbClr val="2CBA33"/>
    <a:srgbClr val="42D249"/>
    <a:srgbClr val="FFCC00"/>
    <a:srgbClr val="2C2D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30" autoAdjust="0"/>
    <p:restoredTop sz="90954" autoAdjust="0"/>
  </p:normalViewPr>
  <p:slideViewPr>
    <p:cSldViewPr>
      <p:cViewPr varScale="1">
        <p:scale>
          <a:sx n="103" d="100"/>
          <a:sy n="103" d="100"/>
        </p:scale>
        <p:origin x="132" y="132"/>
      </p:cViewPr>
      <p:guideLst>
        <p:guide orient="horz" pos="2160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6" d="100"/>
          <a:sy n="96" d="100"/>
        </p:scale>
        <p:origin x="-2728" y="-128"/>
      </p:cViewPr>
      <p:guideLst>
        <p:guide orient="horz" pos="2957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800" b="1" dirty="0">
                <a:solidFill>
                  <a:schemeClr val="tx1"/>
                </a:solidFill>
              </a:rPr>
              <a:t>3 V's of communication</a:t>
            </a:r>
          </a:p>
        </c:rich>
      </c:tx>
      <c:layout/>
      <c:overlay val="0"/>
      <c:spPr>
        <a:solidFill>
          <a:sysClr val="window" lastClr="FFFFFF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124D-4E8E-8E62-F204EA7DECA4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124D-4E8E-8E62-F204EA7DECA4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124D-4E8E-8E62-F204EA7DECA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Sheet1!$A$3:$A$5</c:f>
              <c:strCache>
                <c:ptCount val="3"/>
                <c:pt idx="0">
                  <c:v>Visual</c:v>
                </c:pt>
                <c:pt idx="1">
                  <c:v>Vocal</c:v>
                </c:pt>
                <c:pt idx="2">
                  <c:v>Verbal</c:v>
                </c:pt>
              </c:strCache>
            </c:strRef>
          </c:cat>
          <c:val>
            <c:numRef>
              <c:f>Sheet1!$B$3:$B$5</c:f>
              <c:numCache>
                <c:formatCode>0%</c:formatCode>
                <c:ptCount val="3"/>
                <c:pt idx="0">
                  <c:v>0.55000000000000004</c:v>
                </c:pt>
                <c:pt idx="1">
                  <c:v>0.38</c:v>
                </c:pt>
                <c:pt idx="2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24D-4E8E-8E62-F204EA7DECA4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ysClr val="window" lastClr="FFFFFF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077418" cy="469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604" tIns="47302" rIns="94604" bIns="47302" numCol="1" anchor="t" anchorCtr="0" compatLnSpc="1">
            <a:prstTxWarp prst="textNoShape">
              <a:avLst/>
            </a:prstTxWarp>
          </a:bodyPr>
          <a:lstStyle>
            <a:lvl1pPr algn="l" defTabSz="945866">
              <a:defRPr sz="1200">
                <a:latin typeface="Arial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768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453" y="1"/>
            <a:ext cx="3077418" cy="469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604" tIns="47302" rIns="94604" bIns="47302" numCol="1" anchor="t" anchorCtr="0" compatLnSpc="1">
            <a:prstTxWarp prst="textNoShape">
              <a:avLst/>
            </a:prstTxWarp>
          </a:bodyPr>
          <a:lstStyle>
            <a:lvl1pPr algn="r" defTabSz="945866">
              <a:defRPr sz="1200">
                <a:latin typeface="Arial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768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917611"/>
            <a:ext cx="3077418" cy="469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604" tIns="47302" rIns="94604" bIns="47302" numCol="1" anchor="b" anchorCtr="0" compatLnSpc="1">
            <a:prstTxWarp prst="textNoShape">
              <a:avLst/>
            </a:prstTxWarp>
          </a:bodyPr>
          <a:lstStyle>
            <a:lvl1pPr algn="l" defTabSz="945866">
              <a:defRPr sz="1200">
                <a:latin typeface="Arial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768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453" y="8917611"/>
            <a:ext cx="3077418" cy="469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604" tIns="47302" rIns="94604" bIns="47302" numCol="1" anchor="b" anchorCtr="0" compatLnSpc="1">
            <a:prstTxWarp prst="textNoShape">
              <a:avLst/>
            </a:prstTxWarp>
          </a:bodyPr>
          <a:lstStyle>
            <a:lvl1pPr algn="r" defTabSz="945866">
              <a:defRPr sz="1200"/>
            </a:lvl1pPr>
          </a:lstStyle>
          <a:p>
            <a:fld id="{5DEA4CF6-0E7B-6D49-BD63-3455BFBE0A8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380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077418" cy="469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604" tIns="47302" rIns="94604" bIns="47302" numCol="1" anchor="t" anchorCtr="0" compatLnSpc="1">
            <a:prstTxWarp prst="textNoShape">
              <a:avLst/>
            </a:prstTxWarp>
          </a:bodyPr>
          <a:lstStyle>
            <a:lvl1pPr algn="l" defTabSz="945866">
              <a:defRPr sz="1200">
                <a:latin typeface="Arial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5058" y="1"/>
            <a:ext cx="3077418" cy="469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604" tIns="47302" rIns="94604" bIns="47302" numCol="1" anchor="t" anchorCtr="0" compatLnSpc="1">
            <a:prstTxWarp prst="textNoShape">
              <a:avLst/>
            </a:prstTxWarp>
          </a:bodyPr>
          <a:lstStyle>
            <a:lvl1pPr algn="r" defTabSz="945866">
              <a:defRPr sz="1200">
                <a:latin typeface="Arial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23863" y="704850"/>
            <a:ext cx="6256337" cy="35194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7642" y="4458806"/>
            <a:ext cx="5207196" cy="4224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604" tIns="47302" rIns="94604" bIns="473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919212"/>
            <a:ext cx="3077418" cy="469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604" tIns="47302" rIns="94604" bIns="47302" numCol="1" anchor="b" anchorCtr="0" compatLnSpc="1">
            <a:prstTxWarp prst="textNoShape">
              <a:avLst/>
            </a:prstTxWarp>
          </a:bodyPr>
          <a:lstStyle>
            <a:lvl1pPr algn="l" defTabSz="945866">
              <a:defRPr sz="1200">
                <a:latin typeface="Arial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5058" y="8919212"/>
            <a:ext cx="3077418" cy="469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604" tIns="47302" rIns="94604" bIns="47302" numCol="1" anchor="b" anchorCtr="0" compatLnSpc="1">
            <a:prstTxWarp prst="textNoShape">
              <a:avLst/>
            </a:prstTxWarp>
          </a:bodyPr>
          <a:lstStyle>
            <a:lvl1pPr algn="r" defTabSz="945866">
              <a:defRPr sz="1200"/>
            </a:lvl1pPr>
          </a:lstStyle>
          <a:p>
            <a:fld id="{1332FF46-9DD6-AF42-9866-E694CD8642A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9714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66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0280" indent="-288570" defTabSz="94266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4277" indent="-230856" defTabSz="94266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15989" indent="-230856" defTabSz="94266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77699" indent="-230856" defTabSz="94266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39409" indent="-230856" algn="ctr" defTabSz="94266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01120" indent="-230856" algn="ctr" defTabSz="94266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62831" indent="-230856" algn="ctr" defTabSz="94266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24543" indent="-230856" algn="ctr" defTabSz="94266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AA1DFD0-63AF-C046-9250-04B839B96206}" type="slidenum">
              <a:rPr lang="en-US" sz="1200"/>
              <a:pPr/>
              <a:t>1</a:t>
            </a:fld>
            <a:endParaRPr lang="en-US" sz="1200" dirty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buFont typeface="Wingdings" charset="0"/>
              <a:buNone/>
            </a:pPr>
            <a:r>
              <a:rPr lang="en-US" sz="1400" dirty="0" smtClean="0">
                <a:ea typeface="ＭＳ Ｐゴシック" charset="0"/>
              </a:rPr>
              <a:t>http://meetings.esipfed.org/event/Eypx/research-project-management-principles-and-tools-aka-juggling-101-part-1</a:t>
            </a:r>
            <a:endParaRPr lang="en-US" sz="14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4633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2FF46-9DD6-AF42-9866-E694CD8642A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5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2FF46-9DD6-AF42-9866-E694CD8642A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769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5866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0280" indent="-288570" defTabSz="945866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4277" indent="-230856" defTabSz="945866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15989" indent="-230856" defTabSz="945866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77699" indent="-230856" defTabSz="945866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39409" indent="-230856" algn="ctr" defTabSz="945866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01120" indent="-230856" algn="ctr" defTabSz="945866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62831" indent="-230856" algn="ctr" defTabSz="945866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24543" indent="-230856" algn="ctr" defTabSz="945866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17DF6CE-4F8F-D649-A568-1213E3F866F3}" type="slidenum">
              <a:rPr lang="en-US" sz="1200"/>
              <a:pPr/>
              <a:t>37</a:t>
            </a:fld>
            <a:endParaRPr lang="en-US" sz="1200" dirty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3863" y="704850"/>
            <a:ext cx="6256337" cy="3519488"/>
          </a:xfrm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z="14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533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1475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8074" indent="-280029" defTabSz="91475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0113" indent="-224023" defTabSz="91475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68159" indent="-224023" defTabSz="91475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6205" indent="-224023" defTabSz="91475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4250" indent="-224023" defTabSz="91475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2295" indent="-224023" defTabSz="91475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0341" indent="-224023" defTabSz="91475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08388" indent="-224023" defTabSz="91475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06F6E5F7-EF8E-2A40-9D28-1B7E512D0A2F}" type="slidenum">
              <a:rPr lang="en-US" smtClean="0"/>
              <a:pPr eaLnBrk="1" hangingPunct="1">
                <a:defRPr/>
              </a:pPr>
              <a:t>40</a:t>
            </a:fld>
            <a:endParaRPr lang="en-US" dirty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7588" cy="3429000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919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1475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8074" indent="-280029" defTabSz="91475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0113" indent="-224023" defTabSz="91475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68159" indent="-224023" defTabSz="91475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6205" indent="-224023" defTabSz="91475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4250" indent="-224023" defTabSz="91475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2295" indent="-224023" defTabSz="91475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0341" indent="-224023" defTabSz="91475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08388" indent="-224023" defTabSz="91475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06F6E5F7-EF8E-2A40-9D28-1B7E512D0A2F}" type="slidenum">
              <a:rPr lang="en-US" smtClean="0"/>
              <a:pPr eaLnBrk="1" hangingPunct="1">
                <a:defRPr/>
              </a:pPr>
              <a:t>41</a:t>
            </a:fld>
            <a:endParaRPr lang="en-US" dirty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7588" cy="3429000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2216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1475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8074" indent="-280029" defTabSz="91475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0113" indent="-224023" defTabSz="91475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68159" indent="-224023" defTabSz="91475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6205" indent="-224023" defTabSz="91475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4250" indent="-224023" defTabSz="91475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2295" indent="-224023" defTabSz="91475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0341" indent="-224023" defTabSz="91475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08388" indent="-224023" defTabSz="91475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06F6E5F7-EF8E-2A40-9D28-1B7E512D0A2F}" type="slidenum">
              <a:rPr lang="en-US" smtClean="0"/>
              <a:pPr eaLnBrk="1" hangingPunct="1">
                <a:defRPr/>
              </a:pPr>
              <a:t>42</a:t>
            </a:fld>
            <a:endParaRPr lang="en-US" dirty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7588" cy="3429000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635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759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8074" indent="-280029" defTabSz="914759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0113" indent="-224023" defTabSz="914759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68159" indent="-224023" defTabSz="914759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6205" indent="-224023" defTabSz="914759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4250" indent="-224023" algn="ctr" defTabSz="91475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2295" indent="-224023" algn="ctr" defTabSz="91475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0341" indent="-224023" algn="ctr" defTabSz="91475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08388" indent="-224023" algn="ctr" defTabSz="91475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AA1DFD0-63AF-C046-9250-04B839B96206}" type="slidenum">
              <a:rPr lang="en-US" sz="1200"/>
              <a:pPr/>
              <a:t>48</a:t>
            </a:fld>
            <a:endParaRPr lang="en-US" sz="1200" dirty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buFont typeface="Wingdings" charset="0"/>
              <a:buNone/>
            </a:pPr>
            <a:endParaRPr lang="en-US" sz="14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835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66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0280" indent="-288570" defTabSz="94266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4277" indent="-230856" defTabSz="94266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15989" indent="-230856" defTabSz="94266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77699" indent="-230856" defTabSz="94266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39409" indent="-230856" algn="ctr" defTabSz="94266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01120" indent="-230856" algn="ctr" defTabSz="94266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62831" indent="-230856" algn="ctr" defTabSz="94266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24543" indent="-230856" algn="ctr" defTabSz="94266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AA1DFD0-63AF-C046-9250-04B839B96206}" type="slidenum">
              <a:rPr lang="en-US" sz="1200"/>
              <a:pPr/>
              <a:t>6</a:t>
            </a:fld>
            <a:endParaRPr lang="en-US" sz="1200" dirty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buFont typeface="Wingdings" charset="0"/>
              <a:buNone/>
            </a:pPr>
            <a:endParaRPr lang="en-US" sz="14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888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286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3545A-E664-4E80-A6C3-4BC73D83A94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290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286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3545A-E664-4E80-A6C3-4BC73D83A94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40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286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3545A-E664-4E80-A6C3-4BC73D83A94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419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286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3545A-E664-4E80-A6C3-4BC73D83A94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858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2FF46-9DD6-AF42-9866-E694CD8642A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038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2FF46-9DD6-AF42-9866-E694CD8642A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839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2FF46-9DD6-AF42-9866-E694CD8642AC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277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3936"/>
            <a:ext cx="7772400" cy="733806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514600"/>
            <a:ext cx="7772400" cy="658368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Copyright 2004 - ZeroBoundary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3B357-ED33-8740-A74E-339D970F5C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726948"/>
            <a:ext cx="3657600" cy="870966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383242"/>
            <a:ext cx="3657600" cy="4165227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1597914"/>
            <a:ext cx="3657600" cy="26883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Copyright 2004 - ZeroBoundary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DF6A5-6DF8-BF4E-B508-BE779F1EC66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113532"/>
            <a:ext cx="7776882" cy="761238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342901"/>
            <a:ext cx="5486400" cy="2733115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3886201"/>
            <a:ext cx="7776882" cy="71269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Copyright 2004 - ZeroBoundary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E9441-739A-4A42-A729-B850480944A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116356"/>
            <a:ext cx="7776882" cy="759758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342900"/>
            <a:ext cx="2331720" cy="123444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3886201"/>
            <a:ext cx="7776882" cy="71269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Copyright 2004 - ZeroBoundary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E9441-739A-4A42-A729-B850480944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1841575"/>
            <a:ext cx="2331720" cy="123444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342900"/>
            <a:ext cx="2331720" cy="123444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1841575"/>
            <a:ext cx="2331720" cy="123444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342900"/>
            <a:ext cx="2331720" cy="123444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1841575"/>
            <a:ext cx="2331720" cy="123444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Copyright 2004 - ZeroBoundary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5E324-1628-1847-B445-17D04B6EB6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400051"/>
            <a:ext cx="1600200" cy="419457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00051"/>
            <a:ext cx="6019800" cy="419457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Copyright 2004 - ZeroBoundary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35C58-9741-E641-BE4F-56B0EE31568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iddlePage_1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コネクタ 25"/>
          <p:cNvCxnSpPr>
            <a:cxnSpLocks noChangeShapeType="1"/>
          </p:cNvCxnSpPr>
          <p:nvPr userDrawn="1"/>
        </p:nvCxnSpPr>
        <p:spPr bwMode="auto">
          <a:xfrm rot="5400000">
            <a:off x="350046" y="4980783"/>
            <a:ext cx="161925" cy="1587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76200" y="4901804"/>
            <a:ext cx="3810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C29873E4-44D0-9D49-98B4-E43F69C43074}" type="slidenum">
              <a:rPr kumimoji="1" lang="en-US" sz="900">
                <a:solidFill>
                  <a:srgbClr val="FFFFFF"/>
                </a:solidFill>
                <a:latin typeface="ITC Avant Garde Std Bk" charset="0"/>
                <a:cs typeface="Arial" charset="0"/>
              </a:rPr>
              <a:pPr algn="r" eaLnBrk="1" hangingPunct="1"/>
              <a:t>‹#›</a:t>
            </a:fld>
            <a:endParaRPr kumimoji="1" lang="en-US" sz="900" dirty="0">
              <a:solidFill>
                <a:srgbClr val="FFFFFF"/>
              </a:solidFill>
              <a:latin typeface="ITC Avant Garde Std Bk" charset="0"/>
              <a:cs typeface="Arial" charset="0"/>
            </a:endParaRPr>
          </a:p>
        </p:txBody>
      </p:sp>
      <p:sp>
        <p:nvSpPr>
          <p:cNvPr id="6" name="日付プレースホルダ 3"/>
          <p:cNvSpPr txBox="1">
            <a:spLocks noGrp="1"/>
          </p:cNvSpPr>
          <p:nvPr userDrawn="1"/>
        </p:nvSpPr>
        <p:spPr bwMode="auto">
          <a:xfrm>
            <a:off x="481013" y="4901804"/>
            <a:ext cx="64770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fld id="{C8E7D960-17E0-1C48-8C48-4E86E1F7D760}" type="datetime5">
              <a:rPr kumimoji="1" lang="en-US" altLang="ja-JP" sz="1000">
                <a:solidFill>
                  <a:srgbClr val="FFFFFF"/>
                </a:solidFill>
                <a:latin typeface="ITC Avant Garde Std Bk" charset="0"/>
                <a:cs typeface="Arial" charset="0"/>
              </a:rPr>
              <a:pPr algn="l" eaLnBrk="1" hangingPunct="1"/>
              <a:t>13-Jul-18</a:t>
            </a:fld>
            <a:endParaRPr kumimoji="1" lang="en-US" altLang="ja-JP" sz="1000" dirty="0">
              <a:solidFill>
                <a:srgbClr val="FFFFFF"/>
              </a:solidFill>
              <a:latin typeface="ITC Avant Garde Std Bk" charset="0"/>
              <a:cs typeface="Arial" charset="0"/>
            </a:endParaRPr>
          </a:p>
        </p:txBody>
      </p:sp>
      <p:sp>
        <p:nvSpPr>
          <p:cNvPr id="15" name="タイトル 1"/>
          <p:cNvSpPr>
            <a:spLocks noGrp="1"/>
          </p:cNvSpPr>
          <p:nvPr>
            <p:ph type="title"/>
          </p:nvPr>
        </p:nvSpPr>
        <p:spPr>
          <a:xfrm>
            <a:off x="576000" y="567393"/>
            <a:ext cx="7164000" cy="488144"/>
          </a:xfrm>
          <a:prstGeom prst="rect">
            <a:avLst/>
          </a:prstGeom>
        </p:spPr>
        <p:txBody>
          <a:bodyPr tIns="0" bIns="0" anchor="t"/>
          <a:lstStyle>
            <a:lvl1pPr>
              <a:defRPr sz="2400" b="0" i="0">
                <a:solidFill>
                  <a:schemeClr val="tx1"/>
                </a:solidFill>
                <a:latin typeface="+mn-lt"/>
                <a:cs typeface="ITC Avant Garde Std Bk" pitchFamily="50" charset="0"/>
              </a:defRPr>
            </a:lvl1pPr>
          </a:lstStyle>
          <a:p>
            <a:r>
              <a:rPr lang="en-US" altLang="ja-JP" dirty="0"/>
              <a:t>Click to edit Master title style</a:t>
            </a:r>
            <a:endParaRPr lang="ja-JP" altLang="en-US" dirty="0"/>
          </a:p>
        </p:txBody>
      </p:sp>
      <p:sp>
        <p:nvSpPr>
          <p:cNvPr id="16" name="コンテンツ プレースホルダ 2"/>
          <p:cNvSpPr>
            <a:spLocks noGrp="1"/>
          </p:cNvSpPr>
          <p:nvPr>
            <p:ph idx="1"/>
          </p:nvPr>
        </p:nvSpPr>
        <p:spPr>
          <a:xfrm>
            <a:off x="575999" y="1188392"/>
            <a:ext cx="8352000" cy="3413571"/>
          </a:xfrm>
          <a:prstGeom prst="rect">
            <a:avLst/>
          </a:prstGeom>
        </p:spPr>
        <p:txBody>
          <a:bodyPr tIns="0" bIns="0"/>
          <a:lstStyle>
            <a:lvl1pPr>
              <a:lnSpc>
                <a:spcPts val="3400"/>
              </a:lnSpc>
              <a:spcBef>
                <a:spcPts val="0"/>
              </a:spcBef>
              <a:buFontTx/>
              <a:buNone/>
              <a:defRPr sz="2000" b="0" i="0" baseline="0">
                <a:solidFill>
                  <a:schemeClr val="tx1"/>
                </a:solidFill>
                <a:latin typeface="+mn-lt"/>
                <a:cs typeface="ITC Avant Garde Std Bk"/>
              </a:defRPr>
            </a:lvl1pPr>
            <a:lvl2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+mn-lt"/>
                <a:cs typeface="ITC Avant Garde Std Bk"/>
              </a:defRPr>
            </a:lvl2pPr>
            <a:lvl3pPr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4pPr>
            <a:lvl5pPr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5703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457200"/>
            <a:ext cx="77724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Copyright 2004 - ZeroBoundary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584F34-2E29-C047-A123-58B95DEF1AD2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424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 b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3" y="1401857"/>
            <a:ext cx="7770813" cy="3192767"/>
          </a:xfrm>
        </p:spPr>
        <p:txBody>
          <a:bodyPr>
            <a:normAutofit/>
          </a:bodyPr>
          <a:lstStyle>
            <a:lvl1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336550">
              <a:buFont typeface="Arial" panose="020B0604020202020204" pitchFamily="34" charset="0"/>
              <a:buChar char="-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35050" indent="-349250">
              <a:buFont typeface="Arial" panose="020B0604020202020204" pitchFamily="34" charset="0"/>
              <a:buChar char="•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336550">
              <a:buFont typeface="Arial" panose="020B0604020202020204" pitchFamily="34" charset="0"/>
              <a:buChar char="•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20850" indent="-349250">
              <a:buFont typeface="Arial" panose="020B0604020202020204" pitchFamily="34" charset="0"/>
              <a:buChar char="•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Copyright 2004 - ZeroBoundary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00401"/>
            <a:ext cx="7772400" cy="732865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2" y="3943351"/>
            <a:ext cx="7770813" cy="655544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Copyright 2004 - ZeroBoundary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E9441-739A-4A42-A729-B850480944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9" y="318488"/>
            <a:ext cx="5031609" cy="253185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3" y="742950"/>
            <a:ext cx="7770813" cy="1307306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3" y="2067487"/>
            <a:ext cx="7770813" cy="961465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Copyright 2004 - ZeroBoundary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5185-5E4E-0F47-9D1E-7B22E8D01FA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3" y="90769"/>
            <a:ext cx="7770813" cy="1072403"/>
          </a:xfrm>
        </p:spPr>
        <p:txBody>
          <a:bodyPr/>
          <a:lstStyle>
            <a:lvl1pPr>
              <a:defRPr sz="4400" b="1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20405"/>
            <a:ext cx="3611880" cy="3274219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20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336550">
              <a:buFont typeface="Arial" panose="020B0604020202020204" pitchFamily="34" charset="0"/>
              <a:buChar char="-"/>
              <a:defRPr sz="200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35050" indent="-349250">
              <a:buFont typeface="Arial" panose="020B0604020202020204" pitchFamily="34" charset="0"/>
              <a:buChar char="•"/>
              <a:defRPr sz="180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336550">
              <a:buFont typeface="Arial" panose="020B0604020202020204" pitchFamily="34" charset="0"/>
              <a:buChar char="•"/>
              <a:defRPr sz="180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20850" indent="-349250">
              <a:buFont typeface="Arial" panose="020B0604020202020204" pitchFamily="34" charset="0"/>
              <a:buChar char="•"/>
              <a:defRPr sz="180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320405"/>
            <a:ext cx="3611880" cy="3274219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20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336550">
              <a:buFont typeface="Arial" panose="020B0604020202020204" pitchFamily="34" charset="0"/>
              <a:buChar char="-"/>
              <a:defRPr sz="200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35050" indent="-349250">
              <a:buFont typeface="Arial" panose="020B0604020202020204" pitchFamily="34" charset="0"/>
              <a:buChar char="•"/>
              <a:defRPr sz="200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336550">
              <a:buFont typeface="Arial" panose="020B0604020202020204" pitchFamily="34" charset="0"/>
              <a:buChar char="•"/>
              <a:defRPr sz="200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20850" indent="-349250">
              <a:buFont typeface="Arial" panose="020B0604020202020204" pitchFamily="34" charset="0"/>
              <a:buChar char="•"/>
              <a:defRPr sz="200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Copyright 2004 - ZeroBoundary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9F085-EDD8-C44F-B4EB-6E8C23BAE44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3" y="90769"/>
            <a:ext cx="7770813" cy="107240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163171"/>
            <a:ext cx="3611880" cy="46056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1828801"/>
            <a:ext cx="3611880" cy="276582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163171"/>
            <a:ext cx="3611880" cy="46056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1828801"/>
            <a:ext cx="3611880" cy="276582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Copyright 2004 - ZeroBoundary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7D516-599D-064F-8D72-65CBA9CCAD0E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1643903"/>
            <a:ext cx="3429000" cy="1191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1643903"/>
            <a:ext cx="3429000" cy="1191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Copyright 2004 - ZeroBoundary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6FD5F-4104-9F43-97CB-0F24A5B7661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Copyright 2004 - ZeroBoundary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FBF96-8F75-A944-A637-11CEE6621D1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728662"/>
            <a:ext cx="3657600" cy="871538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342901"/>
            <a:ext cx="3657600" cy="425172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1600201"/>
            <a:ext cx="3657600" cy="26860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Copyright 2004 - ZeroBoundary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476B0-BBC1-774C-AA07-66466E2CBDE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3" y="90769"/>
            <a:ext cx="7770813" cy="107240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3" y="1314451"/>
            <a:ext cx="7770813" cy="3280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>
              <a:defRPr/>
            </a:pPr>
            <a:r>
              <a:rPr lang="en-US" dirty="0"/>
              <a:t>Copyright 2004 - ZeroBoundary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4767264"/>
            <a:ext cx="6858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144E9441-739A-4A42-A729-B850480944A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57" r:id="rId15"/>
    <p:sldLayoutId id="2147483873" r:id="rId1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8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8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8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8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8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8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8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8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8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3.pn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38.jpeg"/><Relationship Id="rId4" Type="http://schemas.openxmlformats.org/officeDocument/2006/relationships/notesSlide" Target="../notesSlides/notesSlide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40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41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3.png"/><Relationship Id="rId4" Type="http://schemas.openxmlformats.org/officeDocument/2006/relationships/image" Target="../media/image42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4.xml"/><Relationship Id="rId4" Type="http://schemas.openxmlformats.org/officeDocument/2006/relationships/image" Target="../media/image4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Grp="1" noChangeArrowheads="1"/>
          </p:cNvSpPr>
          <p:nvPr>
            <p:ph/>
          </p:nvPr>
        </p:nvSpPr>
        <p:spPr>
          <a:xfrm>
            <a:off x="5257800" y="514350"/>
            <a:ext cx="7772400" cy="4114800"/>
          </a:xfrm>
        </p:spPr>
        <p:txBody>
          <a:bodyPr/>
          <a:lstStyle/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Arial" charset="0"/>
              <a:buChar char="•"/>
            </a:pPr>
            <a:endParaRPr lang="en-US" sz="3000" b="1" dirty="0">
              <a:solidFill>
                <a:srgbClr val="1861B0"/>
              </a:solidFill>
              <a:latin typeface="Arial" charset="0"/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Arial" charset="0"/>
              <a:buChar char="•"/>
            </a:pPr>
            <a:endParaRPr lang="en-US" sz="3000" b="1" i="1" dirty="0">
              <a:solidFill>
                <a:srgbClr val="1861B0"/>
              </a:solidFill>
              <a:latin typeface="Arial" charset="0"/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Arial" charset="0"/>
              <a:buChar char="•"/>
            </a:pPr>
            <a:endParaRPr lang="en-US" sz="3000" b="1" i="1" dirty="0">
              <a:solidFill>
                <a:srgbClr val="1861B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endParaRPr lang="en-US" sz="3000" b="1" dirty="0">
              <a:solidFill>
                <a:srgbClr val="1861B0"/>
              </a:solidFill>
              <a:latin typeface="Arial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418C29-0A2D-484D-8945-DEEDA399FAB1}"/>
              </a:ext>
            </a:extLst>
          </p:cNvPr>
          <p:cNvSpPr txBox="1">
            <a:spLocks/>
          </p:cNvSpPr>
          <p:nvPr/>
        </p:nvSpPr>
        <p:spPr>
          <a:xfrm>
            <a:off x="291354" y="438150"/>
            <a:ext cx="3442446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4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sz="3600" b="1" dirty="0" smtClean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Research Project Management </a:t>
            </a:r>
            <a:r>
              <a:rPr lang="en-US" sz="3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 smtClean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Principles &amp; Tools (Juggling 101)</a:t>
            </a:r>
            <a:endParaRPr lang="en-US" sz="27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ESIP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416" y="4171950"/>
            <a:ext cx="143827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0" r="17898"/>
          <a:stretch/>
        </p:blipFill>
        <p:spPr>
          <a:xfrm>
            <a:off x="3888606" y="0"/>
            <a:ext cx="5255394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84F34-2E29-C047-A123-58B95DEF1AD2}" type="slidenum">
              <a:rPr lang="en-US" smtClean="0"/>
              <a:pPr/>
              <a:t>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428351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06108" y="908542"/>
            <a:ext cx="4800600" cy="4013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  <a:buClr>
                <a:schemeClr val="bg2">
                  <a:lumMod val="60000"/>
                  <a:lumOff val="40000"/>
                </a:schemeClr>
              </a:buClr>
            </a:pPr>
            <a:r>
              <a:rPr lang="en-US" sz="28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1. Positive Attitude</a:t>
            </a:r>
          </a:p>
          <a:p>
            <a:pPr algn="l">
              <a:lnSpc>
                <a:spcPct val="130000"/>
              </a:lnSpc>
              <a:buClr>
                <a:schemeClr val="bg2">
                  <a:lumMod val="60000"/>
                  <a:lumOff val="40000"/>
                </a:schemeClr>
              </a:buClr>
            </a:pPr>
            <a:r>
              <a:rPr lang="en-US" sz="28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2. Strong Work Ethic</a:t>
            </a:r>
          </a:p>
          <a:p>
            <a:pPr algn="l">
              <a:lnSpc>
                <a:spcPct val="130000"/>
              </a:lnSpc>
              <a:buClr>
                <a:schemeClr val="bg2">
                  <a:lumMod val="60000"/>
                  <a:lumOff val="40000"/>
                </a:schemeClr>
              </a:buClr>
            </a:pPr>
            <a:r>
              <a:rPr lang="en-US" sz="28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3. Excellent</a:t>
            </a:r>
          </a:p>
          <a:p>
            <a:pPr algn="l">
              <a:lnSpc>
                <a:spcPct val="130000"/>
              </a:lnSpc>
              <a:buClr>
                <a:schemeClr val="bg2">
                  <a:lumMod val="60000"/>
                  <a:lumOff val="40000"/>
                </a:schemeClr>
              </a:buClr>
            </a:pPr>
            <a:r>
              <a:rPr lang="en-US" sz="28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    Communication</a:t>
            </a:r>
          </a:p>
          <a:p>
            <a:pPr algn="l">
              <a:lnSpc>
                <a:spcPct val="130000"/>
              </a:lnSpc>
              <a:buClr>
                <a:schemeClr val="bg2">
                  <a:lumMod val="60000"/>
                  <a:lumOff val="40000"/>
                </a:schemeClr>
              </a:buClr>
            </a:pPr>
            <a:r>
              <a:rPr lang="en-US" sz="28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4. Problem-Solving</a:t>
            </a:r>
          </a:p>
          <a:p>
            <a:pPr algn="l">
              <a:lnSpc>
                <a:spcPct val="130000"/>
              </a:lnSpc>
              <a:buClr>
                <a:schemeClr val="bg2">
                  <a:lumMod val="60000"/>
                  <a:lumOff val="40000"/>
                </a:schemeClr>
              </a:buClr>
            </a:pPr>
            <a:r>
              <a:rPr lang="en-US" sz="28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5. Time Management</a:t>
            </a:r>
          </a:p>
          <a:p>
            <a:pPr algn="l">
              <a:lnSpc>
                <a:spcPct val="130000"/>
              </a:lnSpc>
              <a:buClr>
                <a:schemeClr val="bg2">
                  <a:lumMod val="60000"/>
                  <a:lumOff val="40000"/>
                </a:schemeClr>
              </a:buClr>
            </a:pPr>
            <a:r>
              <a:rPr lang="en-US" sz="28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6. Flexibility</a:t>
            </a:r>
            <a:endParaRPr lang="en-US" b="1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17F75C-0A1D-4754-B857-4041165FEF7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8872" y="0"/>
            <a:ext cx="7004176" cy="52531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E16C45E-B808-4E05-833E-158A60873430}"/>
              </a:ext>
            </a:extLst>
          </p:cNvPr>
          <p:cNvSpPr/>
          <p:nvPr/>
        </p:nvSpPr>
        <p:spPr>
          <a:xfrm>
            <a:off x="2438400" y="3843344"/>
            <a:ext cx="52197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cap="all" dirty="0">
              <a:solidFill>
                <a:schemeClr val="bg1"/>
              </a:solidFill>
            </a:endParaRPr>
          </a:p>
          <a:p>
            <a:pPr algn="l"/>
            <a:r>
              <a:rPr lang="en-US" sz="2000" b="1" dirty="0">
                <a:solidFill>
                  <a:srgbClr val="FFC000"/>
                </a:solidFill>
              </a:rPr>
              <a:t>The Balance</a:t>
            </a:r>
          </a:p>
          <a:p>
            <a:pPr algn="l"/>
            <a:r>
              <a:rPr lang="en-US" sz="2000" b="1" dirty="0">
                <a:solidFill>
                  <a:srgbClr val="FFC000"/>
                </a:solidFill>
              </a:rPr>
              <a:t> Dec 2017</a:t>
            </a:r>
          </a:p>
          <a:p>
            <a:pPr algn="ctr"/>
            <a:endParaRPr lang="en-US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0A14877-DA75-452D-B42C-23C3E6C715FF}"/>
              </a:ext>
            </a:extLst>
          </p:cNvPr>
          <p:cNvSpPr txBox="1">
            <a:spLocks/>
          </p:cNvSpPr>
          <p:nvPr/>
        </p:nvSpPr>
        <p:spPr>
          <a:xfrm>
            <a:off x="685803" y="189310"/>
            <a:ext cx="8305800" cy="11430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5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Tx/>
              <a:buNone/>
            </a:pPr>
            <a:r>
              <a:rPr lang="en-US" sz="32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Top 12 Skills Employers Seek </a:t>
            </a:r>
            <a:endParaRPr lang="en-US" sz="4400" b="1" dirty="0">
              <a:solidFill>
                <a:srgbClr val="FFC000"/>
              </a:solidFill>
              <a:effectLst/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10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915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AECBE8E-A13C-439E-BFB4-98074C005B26}"/>
              </a:ext>
            </a:extLst>
          </p:cNvPr>
          <p:cNvSpPr txBox="1"/>
          <p:nvPr/>
        </p:nvSpPr>
        <p:spPr>
          <a:xfrm>
            <a:off x="266701" y="680305"/>
            <a:ext cx="6172200" cy="361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  <a:buClr>
                <a:schemeClr val="bg2">
                  <a:lumMod val="60000"/>
                  <a:lumOff val="40000"/>
                </a:schemeClr>
              </a:buClr>
            </a:pPr>
            <a:r>
              <a:rPr lang="en-US" sz="28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7. Work in Team Environment</a:t>
            </a:r>
          </a:p>
          <a:p>
            <a:pPr algn="l">
              <a:lnSpc>
                <a:spcPct val="130000"/>
              </a:lnSpc>
              <a:buClr>
                <a:schemeClr val="bg2">
                  <a:lumMod val="60000"/>
                  <a:lumOff val="40000"/>
                </a:schemeClr>
              </a:buClr>
            </a:pPr>
            <a:r>
              <a:rPr lang="en-US" sz="28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8. Computer/Technology</a:t>
            </a:r>
          </a:p>
          <a:p>
            <a:pPr algn="l">
              <a:lnSpc>
                <a:spcPct val="130000"/>
              </a:lnSpc>
              <a:buClr>
                <a:schemeClr val="bg2">
                  <a:lumMod val="60000"/>
                  <a:lumOff val="40000"/>
                </a:schemeClr>
              </a:buClr>
            </a:pPr>
            <a:r>
              <a:rPr lang="en-US" sz="28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9. </a:t>
            </a:r>
            <a:r>
              <a:rPr lang="en-US" sz="3600" b="1" dirty="0">
                <a:solidFill>
                  <a:srgbClr val="FFC000"/>
                </a:solidFill>
                <a:latin typeface="Arial"/>
                <a:cs typeface="Arial"/>
              </a:rPr>
              <a:t>Project Management</a:t>
            </a:r>
            <a:endParaRPr lang="en-US" sz="2800" b="1" dirty="0">
              <a:solidFill>
                <a:srgbClr val="FFC000"/>
              </a:solidFill>
              <a:latin typeface="Arial"/>
              <a:cs typeface="Arial"/>
            </a:endParaRPr>
          </a:p>
          <a:p>
            <a:pPr algn="l">
              <a:lnSpc>
                <a:spcPct val="130000"/>
              </a:lnSpc>
              <a:buClr>
                <a:schemeClr val="bg2">
                  <a:lumMod val="60000"/>
                  <a:lumOff val="40000"/>
                </a:schemeClr>
              </a:buClr>
            </a:pPr>
            <a:r>
              <a:rPr lang="en-US" sz="28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10. Self Confidence</a:t>
            </a:r>
          </a:p>
          <a:p>
            <a:pPr algn="l">
              <a:lnSpc>
                <a:spcPct val="130000"/>
              </a:lnSpc>
              <a:buClr>
                <a:schemeClr val="bg2">
                  <a:lumMod val="60000"/>
                  <a:lumOff val="40000"/>
                </a:schemeClr>
              </a:buClr>
            </a:pPr>
            <a:r>
              <a:rPr lang="en-US" sz="28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11. Accept Constructive Criticism</a:t>
            </a:r>
          </a:p>
          <a:p>
            <a:pPr algn="l">
              <a:lnSpc>
                <a:spcPct val="130000"/>
              </a:lnSpc>
              <a:buClr>
                <a:schemeClr val="bg2">
                  <a:lumMod val="60000"/>
                  <a:lumOff val="40000"/>
                </a:schemeClr>
              </a:buClr>
            </a:pPr>
            <a:r>
              <a:rPr lang="en-US" sz="28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12. Strong Research 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Skills </a:t>
            </a:r>
            <a:endParaRPr lang="en-US" sz="2800" b="1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9CB5E6-AC51-4F86-B45B-6B6A8C3CF06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0"/>
            <a:ext cx="3434715" cy="51435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11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441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E17E0-5367-475F-9081-4A25F97CA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0"/>
            <a:ext cx="9144000" cy="52222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13CBE2-BE65-4712-B1EF-21D4F1927DD8}"/>
              </a:ext>
            </a:extLst>
          </p:cNvPr>
          <p:cNvSpPr txBox="1"/>
          <p:nvPr/>
        </p:nvSpPr>
        <p:spPr>
          <a:xfrm>
            <a:off x="1371600" y="1438652"/>
            <a:ext cx="3733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 b="1" dirty="0">
                <a:solidFill>
                  <a:srgbClr val="FFC000"/>
                </a:solidFill>
              </a:rPr>
              <a:t>What should you know?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48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13CBE2-BE65-4712-B1EF-21D4F1927DD8}"/>
              </a:ext>
            </a:extLst>
          </p:cNvPr>
          <p:cNvSpPr txBox="1"/>
          <p:nvPr/>
        </p:nvSpPr>
        <p:spPr>
          <a:xfrm>
            <a:off x="5095568" y="675439"/>
            <a:ext cx="4038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Individuals going about the daily routine of their job will need to know how to </a:t>
            </a:r>
            <a:r>
              <a:rPr lang="en-US" sz="2800" b="1" dirty="0">
                <a:solidFill>
                  <a:srgbClr val="FFC000"/>
                </a:solidFill>
              </a:rPr>
              <a:t>prioritize and plan each activity </a:t>
            </a:r>
            <a:r>
              <a:rPr lang="en-US" sz="2800" b="1" dirty="0"/>
              <a:t>to be able to get the </a:t>
            </a:r>
            <a:r>
              <a:rPr lang="en-US" sz="2800" b="1" dirty="0">
                <a:solidFill>
                  <a:srgbClr val="FFC000"/>
                </a:solidFill>
              </a:rPr>
              <a:t>best job done in the least amount of time.</a:t>
            </a:r>
            <a:endParaRPr lang="en-US" sz="4800" b="1" dirty="0">
              <a:solidFill>
                <a:srgbClr val="FFC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E7CCAF-7563-4550-88BF-8E4B3844E53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304" y="1123950"/>
            <a:ext cx="5009904" cy="334411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91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is a project?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temporary effort </a:t>
            </a:r>
            <a:r>
              <a:rPr lang="en-US" sz="2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 a beginning and an end.</a:t>
            </a:r>
          </a:p>
          <a:p>
            <a:pPr marL="0" indent="0" algn="ctr">
              <a:buNone/>
            </a:pPr>
            <a:r>
              <a:rPr lang="en-US" sz="2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 creates a </a:t>
            </a:r>
            <a:r>
              <a:rPr lang="en-US" sz="24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unique</a:t>
            </a:r>
            <a:r>
              <a:rPr lang="en-US" sz="2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product, service, or result.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533" y="3107076"/>
            <a:ext cx="2413190" cy="18075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19" y="3369374"/>
            <a:ext cx="3723240" cy="1225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799" y="3107076"/>
            <a:ext cx="1824627" cy="182462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82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5F41A4-68C7-45A8-869A-808FA28D28D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57996"/>
            <a:ext cx="7239000" cy="48275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7E9BE0-5D77-4BCD-ACFB-07A729CD4346}"/>
              </a:ext>
            </a:extLst>
          </p:cNvPr>
          <p:cNvSpPr txBox="1"/>
          <p:nvPr/>
        </p:nvSpPr>
        <p:spPr>
          <a:xfrm>
            <a:off x="2457450" y="1047750"/>
            <a:ext cx="42291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C000"/>
                </a:solidFill>
              </a:rPr>
              <a:t>Some </a:t>
            </a:r>
            <a:r>
              <a:rPr lang="en-US" sz="4400" b="1" dirty="0">
                <a:solidFill>
                  <a:srgbClr val="FFC000"/>
                </a:solidFill>
              </a:rPr>
              <a:t>basic</a:t>
            </a:r>
          </a:p>
          <a:p>
            <a:r>
              <a:rPr lang="en-US" sz="4400" b="1" dirty="0">
                <a:solidFill>
                  <a:srgbClr val="FFC000"/>
                </a:solidFill>
              </a:rPr>
              <a:t>project management </a:t>
            </a:r>
            <a:r>
              <a:rPr lang="en-US" sz="4400" b="1" dirty="0" smtClean="0">
                <a:solidFill>
                  <a:srgbClr val="FFC000"/>
                </a:solidFill>
              </a:rPr>
              <a:t>concepts</a:t>
            </a:r>
            <a:endParaRPr lang="en-US" sz="4400" b="1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05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950" y="105616"/>
            <a:ext cx="3600450" cy="1714500"/>
          </a:xfrm>
        </p:spPr>
        <p:txBody>
          <a:bodyPr>
            <a:noAutofit/>
          </a:bodyPr>
          <a:lstStyle/>
          <a:p>
            <a:pPr algn="l"/>
            <a:r>
              <a:rPr lang="en-US" sz="3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Requirements &amp; Scope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84E6-D520-49DB-B9B4-9F60C33BDE51}" type="slidenum">
              <a:rPr lang="en-US" smtClean="0"/>
              <a:t>16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170497" y="2023826"/>
            <a:ext cx="3983356" cy="28803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Know Where </a:t>
            </a:r>
            <a:br>
              <a:rPr lang="en-US" sz="28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You’re Going</a:t>
            </a:r>
          </a:p>
          <a:p>
            <a:pPr marL="349250" lvl="1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Goals, aims, objectives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Pick a Road</a:t>
            </a:r>
          </a:p>
          <a:p>
            <a:pPr marL="349250" lvl="1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Approaches, constraints, 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assumptions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C66DD5-6379-4D70-A086-423C4886DFA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178" y="0"/>
            <a:ext cx="56869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16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2857500" y="971369"/>
            <a:ext cx="3429000" cy="3429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Scope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Aim 1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Aim 2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Aim 3</a:t>
            </a:r>
          </a:p>
          <a:p>
            <a:pPr algn="ctr"/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1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2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3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4</a:t>
            </a:r>
            <a:endParaRPr lang="en-US" sz="1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025118-542B-4BE1-BC74-06D79420F354}"/>
              </a:ext>
            </a:extLst>
          </p:cNvPr>
          <p:cNvSpPr txBox="1"/>
          <p:nvPr/>
        </p:nvSpPr>
        <p:spPr>
          <a:xfrm>
            <a:off x="6553200" y="1301677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Related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B5CC11-B410-4E01-9920-12CEFEE13684}"/>
              </a:ext>
            </a:extLst>
          </p:cNvPr>
          <p:cNvSpPr txBox="1"/>
          <p:nvPr/>
        </p:nvSpPr>
        <p:spPr>
          <a:xfrm>
            <a:off x="1295400" y="1276349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Related Aims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AB1476-1B06-4AEA-99D5-D9B45E03D228}"/>
              </a:ext>
            </a:extLst>
          </p:cNvPr>
          <p:cNvSpPr txBox="1"/>
          <p:nvPr/>
        </p:nvSpPr>
        <p:spPr>
          <a:xfrm>
            <a:off x="3164058" y="305613"/>
            <a:ext cx="2815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Out of Scope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BDDC65-BBF4-4F3F-8014-B939CF81CE51}"/>
              </a:ext>
            </a:extLst>
          </p:cNvPr>
          <p:cNvSpPr txBox="1"/>
          <p:nvPr/>
        </p:nvSpPr>
        <p:spPr>
          <a:xfrm>
            <a:off x="2590800" y="4469004"/>
            <a:ext cx="414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Additional New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FBF96-8F75-A944-A637-11CEE6621D1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40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Beware of Scope Creep!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832698D-AE8C-435A-A194-C759187545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839" y="1163172"/>
            <a:ext cx="5290740" cy="352716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96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Introduction to </a:t>
            </a:r>
            <a:r>
              <a:rPr lang="en-US" b="1" dirty="0" err="1" smtClean="0"/>
              <a:t>TaskJuggler</a:t>
            </a:r>
            <a:endParaRPr lang="en-US" b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</a:p>
          <a:p>
            <a:r>
              <a:rPr lang="en-US" dirty="0" smtClean="0"/>
              <a:t>Project skeleton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9F085-EDD8-C44F-B4EB-6E8C23BAE441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3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1" t="5684" r="211" b="3901"/>
          <a:stretch/>
        </p:blipFill>
        <p:spPr>
          <a:xfrm>
            <a:off x="320040" y="8796"/>
            <a:ext cx="8503920" cy="5125909"/>
          </a:xfrm>
        </p:spPr>
      </p:pic>
      <p:sp>
        <p:nvSpPr>
          <p:cNvPr id="6" name="TextBox 5"/>
          <p:cNvSpPr txBox="1"/>
          <p:nvPr/>
        </p:nvSpPr>
        <p:spPr>
          <a:xfrm>
            <a:off x="737154" y="1678405"/>
            <a:ext cx="344440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Karl Benedict, PhD</a:t>
            </a:r>
          </a:p>
          <a:p>
            <a:r>
              <a:rPr lang="en-US" b="1" dirty="0" smtClean="0"/>
              <a:t>Ward Fleri, PhD, PMP</a:t>
            </a:r>
          </a:p>
          <a:p>
            <a:endParaRPr lang="en-US" b="1" dirty="0"/>
          </a:p>
          <a:p>
            <a:r>
              <a:rPr lang="en-US" b="1" dirty="0" smtClean="0"/>
              <a:t>ESIP Summer Meeting</a:t>
            </a:r>
          </a:p>
          <a:p>
            <a:r>
              <a:rPr lang="en-US" b="1" dirty="0" smtClean="0"/>
              <a:t>17 July 2018</a:t>
            </a:r>
          </a:p>
          <a:p>
            <a:r>
              <a:rPr lang="en-US" b="1" dirty="0" smtClean="0"/>
              <a:t>Tucson, AZ</a:t>
            </a:r>
            <a:endParaRPr lang="en-US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84F34-2E29-C047-A123-58B95DEF1AD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07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Triple Constraint</a:t>
            </a:r>
            <a:br>
              <a:rPr lang="en-US" sz="3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(Iron Triangle)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839" y="1465736"/>
            <a:ext cx="3240725" cy="3240725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3" r="10025"/>
          <a:stretch/>
        </p:blipFill>
        <p:spPr>
          <a:xfrm>
            <a:off x="1143000" y="1273629"/>
            <a:ext cx="3429000" cy="3184071"/>
          </a:xfrm>
        </p:spPr>
      </p:pic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C70BF41F-6B0C-4618-90D2-E3E54B5362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3" r="10025"/>
          <a:stretch/>
        </p:blipFill>
        <p:spPr>
          <a:xfrm>
            <a:off x="-36297" y="789425"/>
            <a:ext cx="4572000" cy="42454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154050-1A0F-410D-ADC0-E0DFF9D0E132}"/>
              </a:ext>
            </a:extLst>
          </p:cNvPr>
          <p:cNvSpPr txBox="1"/>
          <p:nvPr/>
        </p:nvSpPr>
        <p:spPr>
          <a:xfrm>
            <a:off x="1487072" y="3086099"/>
            <a:ext cx="13716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25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Prioritize  Pick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9F085-EDD8-C44F-B4EB-6E8C23BAE441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35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Image result for geographers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7"/>
          <a:stretch/>
        </p:blipFill>
        <p:spPr bwMode="auto">
          <a:xfrm>
            <a:off x="1447800" y="3181350"/>
            <a:ext cx="2816352" cy="190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programmers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" r="19450"/>
          <a:stretch/>
        </p:blipFill>
        <p:spPr bwMode="auto">
          <a:xfrm>
            <a:off x="4561114" y="1123950"/>
            <a:ext cx="2677886" cy="1947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nsf logo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6" r="3204"/>
          <a:stretch/>
        </p:blipFill>
        <p:spPr bwMode="auto">
          <a:xfrm>
            <a:off x="4539343" y="3181350"/>
            <a:ext cx="269965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95212" y="-2615"/>
            <a:ext cx="7770813" cy="107240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Constraint Prioritization </a:t>
            </a:r>
            <a:r>
              <a:rPr lang="en-US" sz="32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br>
              <a:rPr lang="en-US" sz="32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r>
              <a:rPr lang="en-US" sz="32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Communicate with Stakeholders</a:t>
            </a:r>
            <a:endParaRPr lang="en-US" sz="3200" b="1" dirty="0">
              <a:solidFill>
                <a:srgbClr val="FFC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701" y="1152257"/>
            <a:ext cx="2896917" cy="1933556"/>
          </a:xfrm>
        </p:spPr>
      </p:pic>
      <p:sp>
        <p:nvSpPr>
          <p:cNvPr id="14" name="TextBox 13"/>
          <p:cNvSpPr txBox="1"/>
          <p:nvPr/>
        </p:nvSpPr>
        <p:spPr>
          <a:xfrm>
            <a:off x="2089466" y="2186285"/>
            <a:ext cx="1569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Boss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26280" y="4465619"/>
            <a:ext cx="1707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 Users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02276" y="4512493"/>
            <a:ext cx="1603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Sponsors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FA3FC3-8E10-4FCB-9098-424AB77259C1}"/>
              </a:ext>
            </a:extLst>
          </p:cNvPr>
          <p:cNvSpPr txBox="1"/>
          <p:nvPr/>
        </p:nvSpPr>
        <p:spPr>
          <a:xfrm>
            <a:off x="4724400" y="2613281"/>
            <a:ext cx="2404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Members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89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D5DB632-B54A-49F0-9B5D-0878DC87B43E}"/>
              </a:ext>
            </a:extLst>
          </p:cNvPr>
          <p:cNvSpPr txBox="1">
            <a:spLocks/>
          </p:cNvSpPr>
          <p:nvPr/>
        </p:nvSpPr>
        <p:spPr>
          <a:xfrm>
            <a:off x="457200" y="1781175"/>
            <a:ext cx="2590800" cy="2800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Tx/>
              <a:buNone/>
            </a:pPr>
            <a:r>
              <a:rPr lang="en-US" sz="3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Break down the overall effort into manageable tasks.</a:t>
            </a:r>
            <a:endParaRPr lang="en-US" sz="32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F94C9CF-7960-4124-A50B-AC34E4EA56FA}"/>
              </a:ext>
            </a:extLst>
          </p:cNvPr>
          <p:cNvSpPr txBox="1">
            <a:spLocks/>
          </p:cNvSpPr>
          <p:nvPr/>
        </p:nvSpPr>
        <p:spPr>
          <a:xfrm>
            <a:off x="-2438400" y="0"/>
            <a:ext cx="7770813" cy="107240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0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</a:p>
        </p:txBody>
      </p:sp>
      <p:pic>
        <p:nvPicPr>
          <p:cNvPr id="5" name="Picture 4" descr="iStock_000002690010Medium">
            <a:extLst>
              <a:ext uri="{FF2B5EF4-FFF2-40B4-BE49-F238E27FC236}">
                <a16:creationId xmlns:a16="http://schemas.microsoft.com/office/drawing/2014/main" id="{C78071AC-1AF7-4286-9B37-90C49D3465DD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7" t="5537" r="18677" b="22955"/>
          <a:stretch/>
        </p:blipFill>
        <p:spPr bwMode="auto">
          <a:xfrm>
            <a:off x="3810796" y="0"/>
            <a:ext cx="5333204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87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TaskJuggler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 outline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35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5DDC31-7157-4227-B6FC-2E09A4842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0185"/>
            <a:ext cx="9434730" cy="556387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82ED0A0-640A-4543-A54C-F8130B9F33F8}"/>
              </a:ext>
            </a:extLst>
          </p:cNvPr>
          <p:cNvSpPr txBox="1">
            <a:spLocks/>
          </p:cNvSpPr>
          <p:nvPr/>
        </p:nvSpPr>
        <p:spPr>
          <a:xfrm>
            <a:off x="3246997" y="1352550"/>
            <a:ext cx="2940735" cy="1916417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Tx/>
              <a:buNone/>
            </a:pPr>
            <a:r>
              <a:rPr lang="en-US" sz="32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Identify dependencies among tasks.</a:t>
            </a:r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56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078106-4B38-4748-97C7-46ED8CFC2CA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3850"/>
            <a:ext cx="9144000" cy="599627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12D1B7C-1EB7-48D4-9CBE-DEE1DD5BB7A8}"/>
              </a:ext>
            </a:extLst>
          </p:cNvPr>
          <p:cNvSpPr txBox="1">
            <a:spLocks/>
          </p:cNvSpPr>
          <p:nvPr/>
        </p:nvSpPr>
        <p:spPr>
          <a:xfrm>
            <a:off x="1631265" y="1613541"/>
            <a:ext cx="2940735" cy="1916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Tx/>
              <a:buNone/>
            </a:pPr>
            <a:r>
              <a:rPr lang="en-US" sz="32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Estimate duration of tasks.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57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TaskJuggler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Progressive elaboration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842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Session 2</a:t>
            </a:r>
            <a:endParaRPr lang="en-US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725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B68AED-121F-4EA0-B61F-3EE68F24E7B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5400" y="0"/>
            <a:ext cx="7715250" cy="51435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A733BF8-469C-4ED9-B8DB-363DE0C409A5}"/>
              </a:ext>
            </a:extLst>
          </p:cNvPr>
          <p:cNvSpPr txBox="1">
            <a:spLocks/>
          </p:cNvSpPr>
          <p:nvPr/>
        </p:nvSpPr>
        <p:spPr>
          <a:xfrm>
            <a:off x="6553200" y="1613541"/>
            <a:ext cx="2940735" cy="19164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Tx/>
              <a:buNone/>
            </a:pPr>
            <a:r>
              <a:rPr lang="en-US" sz="32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Assign Resources (People &amp; Equipment)</a:t>
            </a:r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79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A733BF8-469C-4ED9-B8DB-363DE0C409A5}"/>
              </a:ext>
            </a:extLst>
          </p:cNvPr>
          <p:cNvSpPr txBox="1">
            <a:spLocks/>
          </p:cNvSpPr>
          <p:nvPr/>
        </p:nvSpPr>
        <p:spPr>
          <a:xfrm>
            <a:off x="609600" y="1885950"/>
            <a:ext cx="2940735" cy="1916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2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Tx/>
              <a:buNone/>
            </a:pPr>
            <a:r>
              <a:rPr lang="en-US" sz="32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Make a Budget</a:t>
            </a:r>
            <a:endParaRPr lang="en-US" sz="3200" dirty="0">
              <a:solidFill>
                <a:srgbClr val="FFC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2DCB7C-CDA5-46B8-88EE-67AC77154FE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0"/>
            <a:ext cx="7715250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95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304800" y="1123951"/>
            <a:ext cx="3992880" cy="3733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Session 1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Why us?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Why project management?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What is a project?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Requirements &amp; scope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Intro to </a:t>
            </a:r>
            <a:r>
              <a:rPr lang="en-US" dirty="0" err="1" smtClean="0"/>
              <a:t>TaskJuggler</a:t>
            </a:r>
            <a:endParaRPr lang="en-US" dirty="0" smtClean="0"/>
          </a:p>
          <a:p>
            <a:pPr>
              <a:spcBef>
                <a:spcPts val="600"/>
              </a:spcBef>
            </a:pPr>
            <a:r>
              <a:rPr lang="en-US" dirty="0" smtClean="0"/>
              <a:t>The triple constraint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Task breakdown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Estimating effort</a:t>
            </a:r>
          </a:p>
          <a:p>
            <a:pPr>
              <a:spcBef>
                <a:spcPts val="600"/>
              </a:spcBef>
            </a:pPr>
            <a:endParaRPr lang="en-US" dirty="0" smtClean="0"/>
          </a:p>
          <a:p>
            <a:pPr>
              <a:spcBef>
                <a:spcPts val="600"/>
              </a:spcBef>
            </a:pPr>
            <a:endParaRPr lang="en-US" dirty="0" smtClean="0"/>
          </a:p>
          <a:p>
            <a:pPr>
              <a:spcBef>
                <a:spcPts val="600"/>
              </a:spcBef>
            </a:pPr>
            <a:endParaRPr lang="en-US" dirty="0" smtClean="0"/>
          </a:p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844733" y="1123951"/>
            <a:ext cx="3611880" cy="34706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Session 2</a:t>
            </a:r>
          </a:p>
          <a:p>
            <a:pPr>
              <a:spcBef>
                <a:spcPts val="600"/>
              </a:spcBef>
            </a:pPr>
            <a:r>
              <a:rPr lang="en-US" dirty="0"/>
              <a:t>Assigning resources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Budgeting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Project execution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Communication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Analysis &amp; visualization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Project close-out</a:t>
            </a:r>
          </a:p>
          <a:p>
            <a:pPr>
              <a:spcBef>
                <a:spcPts val="600"/>
              </a:spcBef>
            </a:pPr>
            <a:r>
              <a:rPr lang="en-US" smtClean="0"/>
              <a:t>Career implications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84F34-2E29-C047-A123-58B95DEF1AD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12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TaskJuggler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Assigning resources</a:t>
            </a:r>
          </a:p>
          <a:p>
            <a:r>
              <a:rPr lang="en-US" dirty="0" smtClean="0"/>
              <a:t>Cost estimation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969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A733BF8-469C-4ED9-B8DB-363DE0C409A5}"/>
              </a:ext>
            </a:extLst>
          </p:cNvPr>
          <p:cNvSpPr txBox="1">
            <a:spLocks/>
          </p:cNvSpPr>
          <p:nvPr/>
        </p:nvSpPr>
        <p:spPr>
          <a:xfrm>
            <a:off x="6324600" y="2038350"/>
            <a:ext cx="2940735" cy="1916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2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Tx/>
              <a:buNone/>
            </a:pPr>
            <a:r>
              <a:rPr lang="en-US" sz="32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Expect Changes</a:t>
            </a:r>
            <a:endParaRPr lang="en-US" sz="3200" dirty="0">
              <a:solidFill>
                <a:srgbClr val="FFC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F002DB-3D01-4CA2-82D3-8C9FD719104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7800" y="0"/>
            <a:ext cx="7301498" cy="51435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71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Plan with a Gantt Chart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81830"/>
            <a:ext cx="9235440" cy="266412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76479" y="4012897"/>
            <a:ext cx="36744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Project </a:t>
            </a:r>
            <a:r>
              <a:rPr lang="en-US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($600)</a:t>
            </a:r>
            <a:endParaRPr lang="en-US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TaskJuggler</a:t>
            </a:r>
            <a:r>
              <a:rPr lang="en-US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(Free)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08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0" y="1809750"/>
            <a:ext cx="2629160" cy="1072403"/>
          </a:xfrm>
        </p:spPr>
        <p:txBody>
          <a:bodyPr>
            <a:noAutofit/>
          </a:bodyPr>
          <a:lstStyle/>
          <a:p>
            <a:pPr algn="l"/>
            <a:r>
              <a:rPr lang="en-US" sz="32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Some Programs Offer Resource Profiling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596" y="628650"/>
            <a:ext cx="5842809" cy="417194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25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5638800" y="311072"/>
            <a:ext cx="3162777" cy="441960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Identify risks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Expect variations from the plan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 course as needed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Provide leadership to the team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314" y="-101755"/>
            <a:ext cx="5515705" cy="5245255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8BB576E-79EF-424F-8D0F-BBA445988B8E}"/>
              </a:ext>
            </a:extLst>
          </p:cNvPr>
          <p:cNvSpPr txBox="1">
            <a:spLocks/>
          </p:cNvSpPr>
          <p:nvPr/>
        </p:nvSpPr>
        <p:spPr>
          <a:xfrm>
            <a:off x="-2286000" y="311072"/>
            <a:ext cx="8228555" cy="1447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0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Project </a:t>
            </a:r>
            <a:br>
              <a:rPr lang="en-US" sz="40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Execution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9F085-EDD8-C44F-B4EB-6E8C23BAE441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22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TaskJuggler</a:t>
            </a:r>
            <a:endParaRPr lang="en-US" b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 tracking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9F085-EDD8-C44F-B4EB-6E8C23BAE441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682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A17D54-D0FA-4F53-BB8D-ED412F074B5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0" y="-116182"/>
            <a:ext cx="9410700" cy="5375863"/>
          </a:xfrm>
          <a:prstGeom prst="rect">
            <a:avLst/>
          </a:prstGeom>
        </p:spPr>
      </p:pic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BD9BF83F-FDA1-4E75-ABF5-6E8F091BBBF9}"/>
              </a:ext>
            </a:extLst>
          </p:cNvPr>
          <p:cNvSpPr txBox="1">
            <a:spLocks/>
          </p:cNvSpPr>
          <p:nvPr/>
        </p:nvSpPr>
        <p:spPr>
          <a:xfrm>
            <a:off x="381000" y="3638550"/>
            <a:ext cx="4572000" cy="3657600"/>
          </a:xfr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Tx/>
              <a:buNone/>
            </a:pPr>
            <a:r>
              <a:rPr lang="en-US" sz="36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Surprises are usually not good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9F085-EDD8-C44F-B4EB-6E8C23BAE441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86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381000" y="2513621"/>
            <a:ext cx="3429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3200" b="1" dirty="0">
                <a:solidFill>
                  <a:srgbClr val="FFC000"/>
                </a:solidFill>
              </a:rPr>
              <a:t>The majority of</a:t>
            </a:r>
            <a:br>
              <a:rPr lang="en-US" sz="3200" b="1" dirty="0">
                <a:solidFill>
                  <a:srgbClr val="FFC000"/>
                </a:solidFill>
              </a:rPr>
            </a:br>
            <a:r>
              <a:rPr lang="en-US" sz="3200" b="1" dirty="0">
                <a:solidFill>
                  <a:srgbClr val="FFC000"/>
                </a:solidFill>
              </a:rPr>
              <a:t>communication</a:t>
            </a:r>
            <a:br>
              <a:rPr lang="en-US" sz="3200" b="1" dirty="0">
                <a:solidFill>
                  <a:srgbClr val="FFC000"/>
                </a:solidFill>
              </a:rPr>
            </a:br>
            <a:r>
              <a:rPr lang="en-US" sz="3200" b="1" dirty="0">
                <a:solidFill>
                  <a:srgbClr val="FFC000"/>
                </a:solidFill>
              </a:rPr>
              <a:t>is nonverbal.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69345" y="1293495"/>
            <a:ext cx="80772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02" tIns="65302" rIns="130602" bIns="65302"/>
          <a:lstStyle/>
          <a:p>
            <a:pPr algn="l" eaLnBrk="1" hangingPunct="1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Did you know?</a:t>
            </a:r>
            <a:endParaRPr lang="en-US" sz="36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10" name="Picture 9" descr="bigstock-man-and-woman-holding-frames-w-45029542.jpg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2" r="11094"/>
          <a:stretch/>
        </p:blipFill>
        <p:spPr>
          <a:xfrm>
            <a:off x="4240024" y="1149439"/>
            <a:ext cx="4634631" cy="3404347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39C22CA3-3FF2-4D57-816F-F73D6CA97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45" y="209550"/>
            <a:ext cx="7770813" cy="1072403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Communication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37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1246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269345" y="1962150"/>
            <a:ext cx="3616855" cy="3394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Good communication </a:t>
            </a:r>
            <a:r>
              <a:rPr lang="en-US" sz="3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 critical.</a:t>
            </a:r>
          </a:p>
        </p:txBody>
      </p:sp>
      <p:graphicFrame>
        <p:nvGraphicFramePr>
          <p:cNvPr id="15" name="Content Placeholder 1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61064558"/>
              </p:ext>
            </p:extLst>
          </p:nvPr>
        </p:nvGraphicFramePr>
        <p:xfrm>
          <a:off x="4419600" y="209550"/>
          <a:ext cx="4724399" cy="48431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9F085-EDD8-C44F-B4EB-6E8C23BAE441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24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9AE867B-07BA-479C-9BFF-C21711C5C3D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0" y="0"/>
            <a:ext cx="6971611" cy="5143500"/>
          </a:xfrm>
          <a:prstGeom prst="rect">
            <a:avLst/>
          </a:prstGeom>
        </p:spPr>
      </p:pic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B93F31AE-E98C-4882-A0AF-F64B73740F07}"/>
              </a:ext>
            </a:extLst>
          </p:cNvPr>
          <p:cNvSpPr txBox="1">
            <a:spLocks/>
          </p:cNvSpPr>
          <p:nvPr/>
        </p:nvSpPr>
        <p:spPr>
          <a:xfrm>
            <a:off x="5376333" y="742950"/>
            <a:ext cx="3733800" cy="3657600"/>
          </a:xfr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Tx/>
              <a:buNone/>
            </a:pPr>
            <a:r>
              <a:rPr lang="en-US" sz="3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Choose the most effective means </a:t>
            </a:r>
            <a:br>
              <a:rPr lang="en-US" sz="3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the situation</a:t>
            </a:r>
          </a:p>
          <a:p>
            <a:pPr marL="0" indent="0" fontAlgn="auto">
              <a:spcAft>
                <a:spcPts val="0"/>
              </a:spcAft>
              <a:buFontTx/>
              <a:buNone/>
            </a:pPr>
            <a:r>
              <a:rPr lang="en-US" sz="32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Email</a:t>
            </a:r>
            <a:br>
              <a:rPr lang="en-US" sz="32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Phone</a:t>
            </a:r>
            <a:br>
              <a:rPr lang="en-US" sz="32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Face-to-Face</a:t>
            </a:r>
            <a:br>
              <a:rPr lang="en-US" sz="32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Formal Reports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9F085-EDD8-C44F-B4EB-6E8C23BAE441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64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 are we and why are we talking about this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Ward Fleri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PhD in Applied Math from Brown University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Photon Research Associates – Scientist, PM, Software Engineering Group Leader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Protein Data Bank at UCSD/SDSC – PM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Immune Epitope Database at LJ Institute – PM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Project Management Professional since 2003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Certified Scrum Master since 2016</a:t>
            </a:r>
          </a:p>
          <a:p>
            <a:pPr>
              <a:spcBef>
                <a:spcPts val="0"/>
              </a:spcBef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76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>
            <a:extLst>
              <a:ext uri="{FF2B5EF4-FFF2-40B4-BE49-F238E27FC236}">
                <a16:creationId xmlns:a16="http://schemas.microsoft.com/office/drawing/2014/main" id="{98377953-1952-473A-84B1-9F353245F7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799" y="1885950"/>
            <a:ext cx="3505200" cy="2571750"/>
          </a:xfrm>
        </p:spPr>
        <p:txBody>
          <a:bodyPr>
            <a:noAutofit/>
          </a:bodyPr>
          <a:lstStyle/>
          <a:p>
            <a:pPr marL="0" indent="0" eaLnBrk="1" hangingPunct="1">
              <a:buNone/>
            </a:pPr>
            <a:r>
              <a:rPr lang="en-US" sz="3600" b="1" dirty="0">
                <a:solidFill>
                  <a:srgbClr val="FFC000"/>
                </a:solidFill>
                <a:effectLst/>
                <a:latin typeface="Arial" charset="0"/>
              </a:rPr>
              <a:t>N </a:t>
            </a:r>
            <a:r>
              <a:rPr lang="en-US" sz="3600" b="1" dirty="0" smtClean="0">
                <a:solidFill>
                  <a:srgbClr val="FFC000"/>
                </a:solidFill>
                <a:effectLst/>
                <a:latin typeface="Arial" charset="0"/>
              </a:rPr>
              <a:t>(N-1</a:t>
            </a:r>
            <a:r>
              <a:rPr lang="en-US" sz="3600" b="1" dirty="0">
                <a:solidFill>
                  <a:srgbClr val="FFC000"/>
                </a:solidFill>
                <a:effectLst/>
                <a:latin typeface="Arial" charset="0"/>
              </a:rPr>
              <a:t>) /2</a:t>
            </a:r>
          </a:p>
          <a:p>
            <a:pPr marL="0" indent="0" eaLnBrk="1" hangingPunct="1">
              <a:buNone/>
            </a:pPr>
            <a:endParaRPr lang="en-US" sz="3600" b="1" dirty="0">
              <a:solidFill>
                <a:srgbClr val="FFC000"/>
              </a:solidFill>
              <a:effectLst/>
              <a:latin typeface="Arial" charset="0"/>
              <a:cs typeface="Arial" panose="020B0604020202020204" pitchFamily="34" charset="0"/>
            </a:endParaRPr>
          </a:p>
          <a:p>
            <a:pPr marL="0" indent="0" eaLnBrk="1" hangingPunct="1">
              <a:buNone/>
            </a:pPr>
            <a:r>
              <a:rPr lang="en-US" sz="3600" b="1" dirty="0">
                <a:solidFill>
                  <a:srgbClr val="FFC000"/>
                </a:solidFill>
                <a:effectLst/>
                <a:latin typeface="Arial" charset="0"/>
                <a:cs typeface="Arial" panose="020B0604020202020204" pitchFamily="34" charset="0"/>
              </a:rPr>
              <a:t>N = # of Stakeholders</a:t>
            </a:r>
            <a:endParaRPr lang="en-US" sz="4000" dirty="0">
              <a:solidFill>
                <a:srgbClr val="FFC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E0DA90DF-BFD9-4859-ABA0-9C1CA44EAEA2}"/>
              </a:ext>
            </a:extLst>
          </p:cNvPr>
          <p:cNvSpPr txBox="1">
            <a:spLocks/>
          </p:cNvSpPr>
          <p:nvPr/>
        </p:nvSpPr>
        <p:spPr>
          <a:xfrm>
            <a:off x="364862" y="209550"/>
            <a:ext cx="8076406" cy="107240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40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Communication Channels Expand Quickly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0C91B5-8595-4473-8BB7-CB29F95B4F3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467" y="1245970"/>
            <a:ext cx="4221651" cy="363325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40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566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E128BD7-2069-4C7B-B852-676C68960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590550"/>
            <a:ext cx="3962400" cy="3962400"/>
          </a:xfrm>
          <a:prstGeom prst="rect">
            <a:avLst/>
          </a:prstGeom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98377953-1952-473A-84B1-9F353245F7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9880" y="1047750"/>
            <a:ext cx="4267200" cy="2571750"/>
          </a:xfrm>
        </p:spPr>
        <p:txBody>
          <a:bodyPr>
            <a:noAutofit/>
          </a:bodyPr>
          <a:lstStyle/>
          <a:p>
            <a:pPr marL="0" indent="0" algn="ctr" eaLnBrk="1" hangingPunct="1">
              <a:buNone/>
            </a:pPr>
            <a:r>
              <a:rPr lang="en-US" sz="3600" b="1" dirty="0">
                <a:solidFill>
                  <a:srgbClr val="FFC000"/>
                </a:solidFill>
                <a:effectLst/>
                <a:latin typeface="Arial" charset="0"/>
              </a:rPr>
              <a:t>4 Stakeholders?</a:t>
            </a:r>
          </a:p>
          <a:p>
            <a:pPr marL="0" indent="0" algn="ctr" eaLnBrk="1" hangingPunct="1">
              <a:buNone/>
            </a:pPr>
            <a:endParaRPr lang="en-US" sz="3600" b="1" dirty="0">
              <a:solidFill>
                <a:srgbClr val="FFC000"/>
              </a:solidFill>
              <a:effectLst/>
              <a:latin typeface="Arial" charset="0"/>
              <a:cs typeface="Arial" panose="020B0604020202020204" pitchFamily="34" charset="0"/>
            </a:endParaRPr>
          </a:p>
          <a:p>
            <a:pPr marL="0" indent="0" algn="ctr" eaLnBrk="1" hangingPunct="1">
              <a:buNone/>
            </a:pPr>
            <a:r>
              <a:rPr lang="en-US" sz="3600" b="1" dirty="0">
                <a:solidFill>
                  <a:srgbClr val="FFC000"/>
                </a:solidFill>
                <a:effectLst/>
                <a:latin typeface="Arial" charset="0"/>
                <a:cs typeface="Arial" panose="020B0604020202020204" pitchFamily="34" charset="0"/>
              </a:rPr>
              <a:t>4 (4-1) /2 = 6</a:t>
            </a:r>
            <a:endParaRPr lang="en-US" sz="4000" dirty="0">
              <a:solidFill>
                <a:srgbClr val="FFC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41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666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04584-030A-48D6-84E7-919BF783F1C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-1695242"/>
            <a:ext cx="5697527" cy="6838742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2A6372AD-C85C-460C-AD88-C4328CCD27E8}"/>
              </a:ext>
            </a:extLst>
          </p:cNvPr>
          <p:cNvSpPr txBox="1">
            <a:spLocks noChangeArrowheads="1"/>
          </p:cNvSpPr>
          <p:nvPr/>
        </p:nvSpPr>
        <p:spPr>
          <a:xfrm>
            <a:off x="152400" y="895350"/>
            <a:ext cx="4191000" cy="2571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5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Tx/>
              <a:buNone/>
            </a:pPr>
            <a:r>
              <a:rPr lang="en-US" sz="4000" b="1" dirty="0">
                <a:solidFill>
                  <a:srgbClr val="FFC000"/>
                </a:solidFill>
                <a:effectLst/>
                <a:latin typeface="Arial" charset="0"/>
              </a:rPr>
              <a:t>10 </a:t>
            </a:r>
            <a:br>
              <a:rPr lang="en-US" sz="4000" b="1" dirty="0">
                <a:solidFill>
                  <a:srgbClr val="FFC000"/>
                </a:solidFill>
                <a:effectLst/>
                <a:latin typeface="Arial" charset="0"/>
              </a:rPr>
            </a:br>
            <a:r>
              <a:rPr lang="en-US" sz="4000" b="1" dirty="0">
                <a:solidFill>
                  <a:srgbClr val="FFC000"/>
                </a:solidFill>
                <a:effectLst/>
                <a:latin typeface="Arial" charset="0"/>
              </a:rPr>
              <a:t>Stakeholders?</a:t>
            </a:r>
          </a:p>
          <a:p>
            <a:pPr marL="0" indent="0" algn="ctr" fontAlgn="auto">
              <a:spcAft>
                <a:spcPts val="0"/>
              </a:spcAft>
              <a:buFontTx/>
              <a:buNone/>
            </a:pPr>
            <a:endParaRPr lang="en-US" sz="4000" b="1" dirty="0">
              <a:solidFill>
                <a:srgbClr val="FFC000"/>
              </a:solidFill>
              <a:effectLst/>
              <a:latin typeface="Arial" charset="0"/>
              <a:cs typeface="Arial" panose="020B0604020202020204" pitchFamily="34" charset="0"/>
            </a:endParaRPr>
          </a:p>
          <a:p>
            <a:pPr marL="0" indent="0" algn="ctr" fontAlgn="auto">
              <a:spcAft>
                <a:spcPts val="0"/>
              </a:spcAft>
              <a:buFontTx/>
              <a:buNone/>
            </a:pPr>
            <a:r>
              <a:rPr lang="en-US" sz="4000" b="1" dirty="0">
                <a:solidFill>
                  <a:srgbClr val="FFC000"/>
                </a:solidFill>
                <a:effectLst/>
                <a:latin typeface="Arial" charset="0"/>
                <a:cs typeface="Arial" panose="020B0604020202020204" pitchFamily="34" charset="0"/>
              </a:rPr>
              <a:t>10 (10-1) /2 = 45</a:t>
            </a:r>
            <a:endParaRPr lang="en-US" sz="4400" dirty="0">
              <a:solidFill>
                <a:srgbClr val="FFC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42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249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TaskJuggler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</a:p>
          <a:p>
            <a:r>
              <a:rPr lang="en-US" dirty="0" smtClean="0"/>
              <a:t>Reporting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708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6943" y="90769"/>
            <a:ext cx="4376057" cy="1072403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Project Closeout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6943" y="1401857"/>
            <a:ext cx="4376057" cy="3303493"/>
          </a:xfrm>
        </p:spPr>
        <p:txBody>
          <a:bodyPr/>
          <a:lstStyle/>
          <a:p>
            <a:r>
              <a:rPr lang="en-US" dirty="0" smtClean="0"/>
              <a:t>Make final contractual deliverables (e.g. code, reports)</a:t>
            </a:r>
          </a:p>
          <a:p>
            <a:r>
              <a:rPr lang="en-US" dirty="0" smtClean="0"/>
              <a:t>Finalize financials (vendors, subcontractors, invoices)</a:t>
            </a:r>
          </a:p>
          <a:p>
            <a:r>
              <a:rPr lang="en-US" dirty="0" smtClean="0"/>
              <a:t>Archive all artifacts</a:t>
            </a:r>
          </a:p>
          <a:p>
            <a:r>
              <a:rPr lang="en-US" dirty="0" smtClean="0"/>
              <a:t>Meet with team for “Lessons Learned”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3074" name="Picture 2" descr="Image result for archives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" r="28036" b="-714"/>
          <a:stretch/>
        </p:blipFill>
        <p:spPr bwMode="auto">
          <a:xfrm>
            <a:off x="1" y="348147"/>
            <a:ext cx="4267200" cy="444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3277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5422" y="514350"/>
            <a:ext cx="5029978" cy="152400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Learn </a:t>
            </a:r>
            <a:r>
              <a:rPr lang="en-US" sz="3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from Your </a:t>
            </a:r>
            <a:br>
              <a:rPr lang="en-US" sz="3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Successes and Failures</a:t>
            </a:r>
            <a:endParaRPr lang="en-US" sz="4000" b="1" dirty="0">
              <a:solidFill>
                <a:srgbClr val="FFC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6D339F74-572B-4790-AC78-5C820BFA181B}"/>
              </a:ext>
            </a:extLst>
          </p:cNvPr>
          <p:cNvSpPr txBox="1">
            <a:spLocks/>
          </p:cNvSpPr>
          <p:nvPr/>
        </p:nvSpPr>
        <p:spPr>
          <a:xfrm>
            <a:off x="4191000" y="2724150"/>
            <a:ext cx="4573588" cy="3394710"/>
          </a:xfr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2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Tx/>
              <a:buNone/>
            </a:pPr>
            <a:r>
              <a:rPr lang="en-US" sz="3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 you want to succeed, double your failure rate.</a:t>
            </a:r>
          </a:p>
          <a:p>
            <a:pPr marL="0" indent="0" algn="r" fontAlgn="auto">
              <a:spcAft>
                <a:spcPts val="0"/>
              </a:spcAft>
              <a:buFontTx/>
              <a:buNone/>
            </a:pPr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Thomas Watson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C51642-FE23-48F7-9DBB-8E2DFD3B1AD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1600" y="0"/>
            <a:ext cx="5290889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7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0" y="90769"/>
            <a:ext cx="4189416" cy="1072403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Career Implications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E9ABE9-ADE8-4033-8460-B8423D80F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48618" y="-323850"/>
            <a:ext cx="10248900" cy="68326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CABE558-B9E5-4247-84B4-B55FB3440418}"/>
              </a:ext>
            </a:extLst>
          </p:cNvPr>
          <p:cNvSpPr txBox="1">
            <a:spLocks/>
          </p:cNvSpPr>
          <p:nvPr/>
        </p:nvSpPr>
        <p:spPr>
          <a:xfrm>
            <a:off x="4500282" y="1352550"/>
            <a:ext cx="4724400" cy="3948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More effective use of time &amp; resources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Opportunity to develop leadership &amp; management skills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Critical skills to have </a:t>
            </a:r>
            <a:b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 a PI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80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4018650-4B5E-41C7-AD2A-6AEEB5A8985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60707" cy="747053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FCD227F-5566-46B2-AD8D-DEB58A5A1B96}"/>
              </a:ext>
            </a:extLst>
          </p:cNvPr>
          <p:cNvSpPr txBox="1">
            <a:spLocks/>
          </p:cNvSpPr>
          <p:nvPr/>
        </p:nvSpPr>
        <p:spPr>
          <a:xfrm>
            <a:off x="3048000" y="590550"/>
            <a:ext cx="5638800" cy="4705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Alternative career path </a:t>
            </a:r>
            <a:br>
              <a:rPr lang="en-US" sz="32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traditional PI </a:t>
            </a:r>
            <a:br>
              <a:rPr lang="en-US" sz="32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research trajectory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Sought-after skills in </a:t>
            </a:r>
            <a:r>
              <a:rPr lang="en-US" sz="3200" b="1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science, engineering, and software organizations</a:t>
            </a:r>
            <a:endParaRPr lang="en-US" sz="32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Expanded domain flexibility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97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28F361-69AA-42F7-B9AC-95AC75105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-1162050"/>
            <a:ext cx="9906000" cy="69134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84F34-2E29-C047-A123-58B95DEF1AD2}" type="slidenum">
              <a:rPr lang="en-US" smtClean="0"/>
              <a:pPr/>
              <a:t>48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0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Who are we and why are we talking about this?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Karl Benedict</a:t>
            </a:r>
          </a:p>
          <a:p>
            <a:pPr>
              <a:spcBef>
                <a:spcPts val="0"/>
              </a:spcBef>
            </a:pPr>
            <a:r>
              <a:rPr lang="en-US" dirty="0"/>
              <a:t>PhD in Anthropology from the University of New Mexico</a:t>
            </a:r>
          </a:p>
          <a:p>
            <a:pPr>
              <a:spcBef>
                <a:spcPts val="0"/>
              </a:spcBef>
            </a:pPr>
            <a:r>
              <a:rPr lang="en-US" dirty="0"/>
              <a:t>Director of Research Data Services, UNM Libraries</a:t>
            </a:r>
          </a:p>
          <a:p>
            <a:pPr>
              <a:spcBef>
                <a:spcPts val="0"/>
              </a:spcBef>
            </a:pPr>
            <a:r>
              <a:rPr lang="en-US" dirty="0"/>
              <a:t>Former Director  and Research Scientist, Earth Data </a:t>
            </a:r>
            <a:r>
              <a:rPr lang="en-US"/>
              <a:t>Analysis Center, UNM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Cyberinfrastructure Lead/ Co-I for multiple large-scale, multi-year NSF and NASA funded projects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58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Grp="1" noChangeArrowheads="1"/>
          </p:cNvSpPr>
          <p:nvPr>
            <p:ph/>
          </p:nvPr>
        </p:nvSpPr>
        <p:spPr>
          <a:xfrm>
            <a:off x="5257800" y="514350"/>
            <a:ext cx="7772400" cy="4114800"/>
          </a:xfrm>
        </p:spPr>
        <p:txBody>
          <a:bodyPr/>
          <a:lstStyle/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Arial" charset="0"/>
              <a:buChar char="•"/>
            </a:pPr>
            <a:endParaRPr lang="en-US" sz="3000" b="1" dirty="0">
              <a:solidFill>
                <a:srgbClr val="1861B0"/>
              </a:solidFill>
              <a:latin typeface="Arial" charset="0"/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Arial" charset="0"/>
              <a:buChar char="•"/>
            </a:pPr>
            <a:endParaRPr lang="en-US" sz="3000" b="1" i="1" dirty="0">
              <a:solidFill>
                <a:srgbClr val="1861B0"/>
              </a:solidFill>
              <a:latin typeface="Arial" charset="0"/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Arial" charset="0"/>
              <a:buChar char="•"/>
            </a:pPr>
            <a:endParaRPr lang="en-US" sz="3000" b="1" i="1" dirty="0">
              <a:solidFill>
                <a:srgbClr val="1861B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endParaRPr lang="en-US" sz="3000" b="1" dirty="0">
              <a:solidFill>
                <a:srgbClr val="1861B0"/>
              </a:solidFill>
              <a:latin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935051-F6C9-47A7-8AA2-EA4FD8CAA18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0898" y="0"/>
            <a:ext cx="7772400" cy="51816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418C29-0A2D-484D-8945-DEEDA399FAB1}"/>
              </a:ext>
            </a:extLst>
          </p:cNvPr>
          <p:cNvSpPr txBox="1">
            <a:spLocks/>
          </p:cNvSpPr>
          <p:nvPr/>
        </p:nvSpPr>
        <p:spPr>
          <a:xfrm>
            <a:off x="5715000" y="209550"/>
            <a:ext cx="32004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5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sz="3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Why Knowing </a:t>
            </a:r>
            <a:r>
              <a:rPr lang="en-US" sz="3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Project Management </a:t>
            </a:r>
            <a:br>
              <a:rPr lang="en-US" sz="3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Makes Sense </a:t>
            </a:r>
            <a:br>
              <a:rPr lang="en-US" sz="3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 Matter </a:t>
            </a:r>
            <a:br>
              <a:rPr lang="en-US" sz="3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Career You Choose</a:t>
            </a:r>
            <a:br>
              <a:rPr lang="en-US" sz="3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84F34-2E29-C047-A123-58B95DEF1AD2}" type="slidenum">
              <a:rPr lang="en-US" smtClean="0"/>
              <a:pPr/>
              <a:t>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32700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Importance of Project Management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34" name="Picture 10" descr="Image result for nasa logo 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957705"/>
            <a:ext cx="1796142" cy="148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nsf 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059" y="1200150"/>
            <a:ext cx="1728141" cy="173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52400" y="1401857"/>
            <a:ext cx="5559425" cy="3303493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 smtClean="0"/>
              <a:t>You are already involved in projects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Writing proposals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Organizing awards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Communicating among team members, subcontractors, your boss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Achieving results on time and within budget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Developing leadership skills</a:t>
            </a:r>
          </a:p>
        </p:txBody>
      </p:sp>
      <p:pic>
        <p:nvPicPr>
          <p:cNvPr id="1040" name="Picture 16" descr="Image result for usgs logo 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825" y="3444568"/>
            <a:ext cx="3355975" cy="134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88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97280" y="1239715"/>
            <a:ext cx="7315200" cy="114300"/>
          </a:xfrm>
          <a:prstGeom prst="roundRect">
            <a:avLst/>
          </a:prstGeom>
          <a:gradFill>
            <a:gsLst>
              <a:gs pos="32000">
                <a:srgbClr val="1195D7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1746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28600"/>
            <a:ext cx="6858000" cy="1143000"/>
          </a:xfrm>
          <a:noFill/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Top 10 Skills Employers Seek in 20-Something Employees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800" y="1581150"/>
            <a:ext cx="7315200" cy="3453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  <a:buClr>
                <a:schemeClr val="bg2">
                  <a:lumMod val="60000"/>
                  <a:lumOff val="40000"/>
                </a:schemeClr>
              </a:buClr>
            </a:pPr>
            <a:r>
              <a:rPr lang="en-US" sz="28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Ability to:</a:t>
            </a:r>
          </a:p>
          <a:p>
            <a:pPr marL="457200" indent="-457200" algn="l">
              <a:lnSpc>
                <a:spcPct val="13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Work in a Team</a:t>
            </a:r>
          </a:p>
          <a:p>
            <a:pPr marL="457200" indent="-457200" algn="l">
              <a:lnSpc>
                <a:spcPct val="13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Make Decisions &amp; Solve Problems</a:t>
            </a:r>
          </a:p>
          <a:p>
            <a:pPr marL="457200" indent="-457200" algn="l">
              <a:lnSpc>
                <a:spcPct val="13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Plan, Organize &amp; Prioritize Work</a:t>
            </a:r>
          </a:p>
          <a:p>
            <a:pPr marL="457200" indent="-457200" algn="l">
              <a:lnSpc>
                <a:spcPct val="13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Communicate Verbally </a:t>
            </a:r>
          </a:p>
          <a:p>
            <a:pPr marL="457200" indent="-457200" algn="l">
              <a:lnSpc>
                <a:spcPct val="13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Obtain &amp; Process Information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5691554" y="4268569"/>
            <a:ext cx="3429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en-US" sz="18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Forbes</a:t>
            </a:r>
          </a:p>
          <a:p>
            <a:pPr algn="r"/>
            <a:r>
              <a:rPr lang="en-US" altLang="en-US" sz="18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October  2013</a:t>
            </a:r>
            <a:endParaRPr lang="en-US" altLang="en-US" sz="15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564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14636E2-EBED-4203-9449-0A5B2A203E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887" y="-10583"/>
            <a:ext cx="9425354" cy="60194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91E56B-BC72-4898-AD78-76BFC42DB0CA}"/>
              </a:ext>
            </a:extLst>
          </p:cNvPr>
          <p:cNvSpPr txBox="1"/>
          <p:nvPr/>
        </p:nvSpPr>
        <p:spPr>
          <a:xfrm>
            <a:off x="97367" y="285750"/>
            <a:ext cx="5257800" cy="5075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Arial"/>
                <a:cs typeface="Arial"/>
              </a:rPr>
              <a:t>Analyze Quantitative Data</a:t>
            </a:r>
          </a:p>
          <a:p>
            <a:pPr marL="457200" indent="-4572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Arial"/>
                <a:cs typeface="Arial"/>
              </a:rPr>
              <a:t>Technical Knowledge </a:t>
            </a:r>
            <a:br>
              <a:rPr lang="en-US" sz="2800" b="1" dirty="0">
                <a:solidFill>
                  <a:schemeClr val="bg1"/>
                </a:solidFill>
                <a:latin typeface="Arial"/>
                <a:cs typeface="Arial"/>
              </a:rPr>
            </a:br>
            <a:r>
              <a:rPr lang="en-US" sz="2800" b="1" dirty="0">
                <a:solidFill>
                  <a:schemeClr val="bg1"/>
                </a:solidFill>
                <a:latin typeface="Arial"/>
                <a:cs typeface="Arial"/>
              </a:rPr>
              <a:t>in Job</a:t>
            </a:r>
          </a:p>
          <a:p>
            <a:pPr marL="457200" indent="-4572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Arial"/>
                <a:cs typeface="Arial"/>
              </a:rPr>
              <a:t>Proficiency with Computer Software</a:t>
            </a:r>
          </a:p>
          <a:p>
            <a:pPr marL="457200" indent="-4572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Arial"/>
                <a:cs typeface="Arial"/>
              </a:rPr>
              <a:t>Create/Edit </a:t>
            </a:r>
            <a:br>
              <a:rPr lang="en-US" sz="2800" b="1" dirty="0">
                <a:solidFill>
                  <a:schemeClr val="bg1"/>
                </a:solidFill>
                <a:latin typeface="Arial"/>
                <a:cs typeface="Arial"/>
              </a:rPr>
            </a:br>
            <a:r>
              <a:rPr lang="en-US" sz="2800" b="1" dirty="0">
                <a:solidFill>
                  <a:schemeClr val="bg1"/>
                </a:solidFill>
                <a:latin typeface="Arial"/>
                <a:cs typeface="Arial"/>
              </a:rPr>
              <a:t>Written Reports</a:t>
            </a:r>
          </a:p>
          <a:p>
            <a:pPr marL="457200" indent="-4572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Arial"/>
                <a:cs typeface="Arial"/>
              </a:rPr>
              <a:t>Sell &amp; Influence Others</a:t>
            </a:r>
          </a:p>
          <a:p>
            <a:pPr algn="l">
              <a:lnSpc>
                <a:spcPct val="130000"/>
              </a:lnSpc>
              <a:buClr>
                <a:schemeClr val="bg2">
                  <a:lumMod val="60000"/>
                  <a:lumOff val="40000"/>
                </a:schemeClr>
              </a:buClr>
            </a:pPr>
            <a:endParaRPr lang="en-US" sz="2800" b="1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9DD17C-BA7C-4B1A-A156-AF3447F5662F}"/>
              </a:ext>
            </a:extLst>
          </p:cNvPr>
          <p:cNvSpPr/>
          <p:nvPr/>
        </p:nvSpPr>
        <p:spPr>
          <a:xfrm>
            <a:off x="5691554" y="4268569"/>
            <a:ext cx="3429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en-US" sz="18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Forbes</a:t>
            </a:r>
          </a:p>
          <a:p>
            <a:pPr algn="r"/>
            <a:r>
              <a:rPr lang="en-US" altLang="en-US" sz="18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October  2013</a:t>
            </a:r>
            <a:endParaRPr lang="en-US" altLang="en-US" sz="15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B85-7C5E-084A-8DD6-23F8532FB2F0}" type="slidenum">
              <a:rPr lang="en-US" smtClean="0"/>
              <a:pPr/>
              <a:t>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087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ESENTATION_ID" val="6280"/>
  <p:tag name="ARTICULATE_PROJECT_CHECK" val="0"/>
  <p:tag name="ISPRING_RESOURCE_PATHS_HASH_PRESENTER" val="a1fe665e91e335a494029e661caf34f5774a71b"/>
  <p:tag name="PRESENTATION_PLAYLIST_COUNT" val="0"/>
  <p:tag name="PRESENTATION_PRESENTER_SLIDE_LEVEL" val="0"/>
  <p:tag name="PLAYERLOGOHEIGHT" val="60"/>
  <p:tag name="PLAYERLOGOWIDTH" val="60"/>
  <p:tag name="PRESENTER_PREVIEW_MODE_REFRESH" val="0"/>
  <p:tag name="LMS_COMPLETION_TITLE" val="Say it Smart to Influence"/>
  <p:tag name="LMS_COMPLETION_ID" val="Say_it_Smart_to_Influence"/>
  <p:tag name="LMS_COMPLETION_DESC" val="Say it Smart to Influence"/>
  <p:tag name="LMS_COMPLETION_SUBJECT" val="Say it Smart to Influence"/>
  <p:tag name="LMS_COMPLETION_VERSION" val="1.0"/>
  <p:tag name="LMS_COMPLETION_DURATION" val="01:00:00"/>
  <p:tag name="LMS_COMPLETION_SCO_TITLE" val="Say it Smart to Influence"/>
  <p:tag name="LMS_COMPLETION_SCO_ID" val="Say_it_Smart_to_Influence"/>
  <p:tag name="LMS_COMPLETION_EDITION" val="0"/>
  <p:tag name="LMS_COMPLETION_INTERACTION" val="1222"/>
  <p:tag name="LMS_COMPLETION_THRESHOLD" val="70"/>
  <p:tag name="LMS_COMPLETION_METHOD" val="QUIZ"/>
  <p:tag name="LMS_COMPLETION_TARGET" val="2be1f987-a785-4b5f-974a-8d8e268ed5fb"/>
  <p:tag name="LMS_COMPLETION_TARGET_ID" val="1222"/>
  <p:tag name="LMS_COMPLETION_TARGET_INDEX" val="48"/>
  <p:tag name="LMS_QUIZ_INSERT" val="1"/>
  <p:tag name="LMS_REPORTING" val="0"/>
  <p:tag name="LMS_DATA_SCORM" val="Yes"/>
  <p:tag name="PUBLISH_TITLE" val="SIS to Influence 080314"/>
  <p:tag name="ARTICULATE_PUBLISH_PATH" val="C:\Users\setup\Desktop\zb work\Shared Courses\SIS Final Courses\SIS Influence"/>
  <p:tag name="ARTICULATE_LOGO" val="(None selected)"/>
  <p:tag name="ARTICULATE_PRESENTER" val="(None selected)"/>
  <p:tag name="ARTICULATE_PRESENTER_GUID" val="9869030842"/>
  <p:tag name="ARTICULATE_LMS" val="0"/>
  <p:tag name="ARTICULATE_TEMPLATE" val="ZBbiocBLACK"/>
  <p:tag name="ARTICULATE_TEMPLATE_GUID" val="079aa928-5fc3-4489-b628-be50717b0fcc"/>
  <p:tag name="LMS_PUBLISH" val="Yes"/>
  <p:tag name="PRESENTER_PREVIEW_MODE" val="0"/>
  <p:tag name="PRESENTER_PREVIEW_START" val="1"/>
  <p:tag name="LMS_PROTOCOL_METHOD" val="SCORM"/>
  <p:tag name="LMS_PROTOCOL_VERSION" val="1.2"/>
  <p:tag name="LAUNCHINNEWWINDOW" val="1"/>
  <p:tag name="LASTPUBLISHED" val="C:\Users\setup\Desktop\zb work\Shared Courses\SIS Final Courses\SIS Influence\SIS to Influence 080314\player.html"/>
  <p:tag name="ARTICULATE_PRESENTER_VERSION" val="6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dc086641-0de5-4379-a785-c5317d6b473c"/>
  <p:tag name="ARTICULATE_TITLE_TAG" val="Try This Technique: Use &quot;POD&quot; Configuration"/>
  <p:tag name="ARTICULATE_SLIDE_PAUSE" val="1"/>
  <p:tag name="ARTICULATE_NAV_LEVEL" val="1"/>
  <p:tag name="ARTICULATE_PLAYLIST_ID" val="-1"/>
  <p:tag name="ARTICULATE_LOCK_SLIDE" val="0"/>
  <p:tag name="ARTICULATE_SLIDE_NAV" val="2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dc086641-0de5-4379-a785-c5317d6b473c"/>
  <p:tag name="ARTICULATE_TITLE_TAG" val="Try This Technique: Use &quot;POD&quot; Configuration"/>
  <p:tag name="ARTICULATE_SLIDE_PAUSE" val="1"/>
  <p:tag name="ARTICULATE_NAV_LEVEL" val="1"/>
  <p:tag name="ARTICULATE_PLAYLIST_ID" val="-1"/>
  <p:tag name="ARTICULATE_LOCK_SLIDE" val="0"/>
  <p:tag name="ARTICULATE_SLIDE_NAV" val="2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dc086641-0de5-4379-a785-c5317d6b473c"/>
  <p:tag name="ARTICULATE_TITLE_TAG" val="Try This Technique: Use &quot;POD&quot; Configuration"/>
  <p:tag name="ARTICULATE_SLIDE_PAUSE" val="1"/>
  <p:tag name="ARTICULATE_NAV_LEVEL" val="1"/>
  <p:tag name="ARTICULATE_PLAYLIST_ID" val="-1"/>
  <p:tag name="ARTICULATE_LOCK_SLIDE" val="0"/>
  <p:tag name="ARTICULATE_SLIDE_NAV" val="2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6e40a248-111e-4387-9f86-6affde05d142"/>
  <p:tag name="ARTICULATE_SLIDE_PAUSE" val="1"/>
  <p:tag name="ARTICULATE_NAV_LEVEL" val="1"/>
  <p:tag name="ARTICULATE_PLAYLIST_ID" val="-1"/>
  <p:tag name="ARTICULATE_LOCK_SLIDE" val="0"/>
  <p:tag name="ARTICULATE_SLIDE_NAV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6e40a248-111e-4387-9f86-6affde05d142"/>
  <p:tag name="ARTICULATE_SLIDE_PAUSE" val="1"/>
  <p:tag name="ARTICULATE_NAV_LEVEL" val="1"/>
  <p:tag name="ARTICULATE_PLAYLIST_ID" val="-1"/>
  <p:tag name="ARTICULATE_LOCK_SLIDE" val="0"/>
  <p:tag name="ARTICULATE_SLIDE_NAV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6e40a248-111e-4387-9f86-6affde05d142"/>
  <p:tag name="ARTICULATE_SLIDE_PAUSE" val="1"/>
  <p:tag name="ARTICULATE_NAV_LEVEL" val="1"/>
  <p:tag name="ARTICULATE_PLAYLIST_ID" val="-1"/>
  <p:tag name="ARTICULATE_LOCK_SLIDE" val="0"/>
  <p:tag name="ARTICULATE_SLIDE_NAV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TITLE_TAG" val="Top 7 skills employers are seeking"/>
  <p:tag name="ARTICULATE_SLIDE_PAUSE" val="1"/>
  <p:tag name="ARTICULATE_NAV_LEVEL" val="1"/>
  <p:tag name="ARTICULATE_PLAYLIST_ID" val="-1"/>
  <p:tag name="ARTICULATE_LOCK_SLIDE" val="0"/>
  <p:tag name="ARTICULATE_SLIDE_GUID" val="c59ca08c-bc11-4b9d-959a-cb07ad035c69"/>
  <p:tag name="ARTICULATE_SLIDE_NAV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TITLE_TAG" val="Top 7 skills employers are seeking"/>
  <p:tag name="ARTICULATE_SLIDE_PAUSE" val="1"/>
  <p:tag name="ARTICULATE_NAV_LEVEL" val="1"/>
  <p:tag name="ARTICULATE_PLAYLIST_ID" val="-1"/>
  <p:tag name="ARTICULATE_LOCK_SLIDE" val="0"/>
  <p:tag name="ARTICULATE_SLIDE_GUID" val="c59ca08c-bc11-4b9d-959a-cb07ad035c69"/>
  <p:tag name="ARTICULATE_SLIDE_NAV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TITLE_TAG" val="Top 7 skills employers are seeking"/>
  <p:tag name="ARTICULATE_SLIDE_PAUSE" val="1"/>
  <p:tag name="ARTICULATE_NAV_LEVEL" val="1"/>
  <p:tag name="ARTICULATE_PLAYLIST_ID" val="-1"/>
  <p:tag name="ARTICULATE_LOCK_SLIDE" val="0"/>
  <p:tag name="ARTICULATE_SLIDE_GUID" val="c59ca08c-bc11-4b9d-959a-cb07ad035c69"/>
  <p:tag name="ARTICULATE_SLIDE_NAV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TITLE_TAG" val="Top 7 skills employers are seeking"/>
  <p:tag name="ARTICULATE_SLIDE_PAUSE" val="1"/>
  <p:tag name="ARTICULATE_NAV_LEVEL" val="1"/>
  <p:tag name="ARTICULATE_PLAYLIST_ID" val="-1"/>
  <p:tag name="ARTICULATE_LOCK_SLIDE" val="0"/>
  <p:tag name="ARTICULATE_SLIDE_GUID" val="c59ca08c-bc11-4b9d-959a-cb07ad035c69"/>
  <p:tag name="ARTICULATE_SLIDE_NAV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9100835b-64b8-4fc7-8b7e-bb9abd64e19a"/>
  <p:tag name="ARTICULATE_TITLE_TAG" val="Did You Know?"/>
  <p:tag name="ARTICULATE_SLIDE_PAUSE" val="1"/>
  <p:tag name="ARTICULATE_NAV_LEVEL" val="1"/>
  <p:tag name="ARTICULATE_PLAYLIST_ID" val="-1"/>
  <p:tag name="ARTICULATE_LOCK_SLIDE" val="0"/>
  <p:tag name="ARTICULATE_SLIDE_NAV" val="38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07F0EAF1AA11498ACD018BD760DF82" ma:contentTypeVersion="1" ma:contentTypeDescription="Create a new document." ma:contentTypeScope="" ma:versionID="44f37a9cad86f64fb94c216c95588300">
  <xsd:schema xmlns:xsd="http://www.w3.org/2001/XMLSchema" xmlns:xs="http://www.w3.org/2001/XMLSchema" xmlns:p="http://schemas.microsoft.com/office/2006/metadata/properties" xmlns:ns2="964a80a2-aefc-4928-bb08-32b3da6f5894" targetNamespace="http://schemas.microsoft.com/office/2006/metadata/properties" ma:root="true" ma:fieldsID="944ee48bfd6f4e84ace5f421ff91266a" ns2:_="">
    <xsd:import namespace="964a80a2-aefc-4928-bb08-32b3da6f5894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4a80a2-aefc-4928-bb08-32b3da6f589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7E15FFC-FFD7-49E7-9BB6-7C86F2FB0B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30CB566-2189-41BB-8032-09BBAB6F93EF}">
  <ds:schemaRefs>
    <ds:schemaRef ds:uri="http://www.w3.org/XML/1998/namespace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964a80a2-aefc-4928-bb08-32b3da6f5894"/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83464570-8D27-4279-8EA3-4BD23BFDC6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64a80a2-aefc-4928-bb08-32b3da6f589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39400</TotalTime>
  <Words>725</Words>
  <Application>Microsoft Office PowerPoint</Application>
  <PresentationFormat>On-screen Show (16:9)</PresentationFormat>
  <Paragraphs>251</Paragraphs>
  <Slides>48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ＭＳ Ｐゴシック</vt:lpstr>
      <vt:lpstr>ＭＳ Ｐ明朝</vt:lpstr>
      <vt:lpstr>Arial</vt:lpstr>
      <vt:lpstr>Arial Black</vt:lpstr>
      <vt:lpstr>Calisto MT</vt:lpstr>
      <vt:lpstr>ITC Avant Garde Std Bk</vt:lpstr>
      <vt:lpstr>Wingdings</vt:lpstr>
      <vt:lpstr>Story</vt:lpstr>
      <vt:lpstr>PowerPoint Presentation</vt:lpstr>
      <vt:lpstr>PowerPoint Presentation</vt:lpstr>
      <vt:lpstr>Overview</vt:lpstr>
      <vt:lpstr>Who are we and why are we talking about this?</vt:lpstr>
      <vt:lpstr>Who are we and why are we talking about this?</vt:lpstr>
      <vt:lpstr>PowerPoint Presentation</vt:lpstr>
      <vt:lpstr>Importance of Project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 project?</vt:lpstr>
      <vt:lpstr>PowerPoint Presentation</vt:lpstr>
      <vt:lpstr>Requirements &amp; Scope</vt:lpstr>
      <vt:lpstr>PowerPoint Presentation</vt:lpstr>
      <vt:lpstr>Beware of Scope Creep!</vt:lpstr>
      <vt:lpstr>Introduction to TaskJuggler</vt:lpstr>
      <vt:lpstr>The Triple Constraint (Iron Triangle)</vt:lpstr>
      <vt:lpstr>Constraint Prioritization   Communicate with Stakeholders</vt:lpstr>
      <vt:lpstr>PowerPoint Presentation</vt:lpstr>
      <vt:lpstr>TaskJuggler </vt:lpstr>
      <vt:lpstr>PowerPoint Presentation</vt:lpstr>
      <vt:lpstr>PowerPoint Presentation</vt:lpstr>
      <vt:lpstr>TaskJuggler</vt:lpstr>
      <vt:lpstr>Session 2</vt:lpstr>
      <vt:lpstr>PowerPoint Presentation</vt:lpstr>
      <vt:lpstr>PowerPoint Presentation</vt:lpstr>
      <vt:lpstr>TaskJuggler</vt:lpstr>
      <vt:lpstr>PowerPoint Presentation</vt:lpstr>
      <vt:lpstr>Plan with a Gantt Chart</vt:lpstr>
      <vt:lpstr>Some Programs Offer Resource Profiling</vt:lpstr>
      <vt:lpstr>PowerPoint Presentation</vt:lpstr>
      <vt:lpstr>TaskJuggler</vt:lpstr>
      <vt:lpstr>PowerPoint Presentation</vt:lpstr>
      <vt:lpstr>Communication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TaskJuggler</vt:lpstr>
      <vt:lpstr>Project Closeout</vt:lpstr>
      <vt:lpstr>Learn from Your  Successes and Failures</vt:lpstr>
      <vt:lpstr>Career Implications</vt:lpstr>
      <vt:lpstr>PowerPoint Presentation</vt:lpstr>
      <vt:lpstr>PowerPoint Presentation</vt:lpstr>
    </vt:vector>
  </TitlesOfParts>
  <Company>Josh Tucker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 Tucker</dc:creator>
  <cp:lastModifiedBy>Ward Fleri</cp:lastModifiedBy>
  <cp:revision>826</cp:revision>
  <cp:lastPrinted>2018-03-13T19:28:26Z</cp:lastPrinted>
  <dcterms:created xsi:type="dcterms:W3CDTF">2014-07-27T21:43:54Z</dcterms:created>
  <dcterms:modified xsi:type="dcterms:W3CDTF">2018-07-17T06:12:05Z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UseProject">
    <vt:lpwstr>1</vt:lpwstr>
  </property>
  <property fmtid="{D5CDD505-2E9C-101B-9397-08002B2CF9AE}" pid="3" name="ArticulatePath">
    <vt:lpwstr>SISinfluence</vt:lpwstr>
  </property>
  <property fmtid="{D5CDD505-2E9C-101B-9397-08002B2CF9AE}" pid="4" name="ContentTypeId">
    <vt:lpwstr>0x0101008507F0EAF1AA11498ACD018BD760DF82</vt:lpwstr>
  </property>
  <property fmtid="{D5CDD505-2E9C-101B-9397-08002B2CF9AE}" pid="5" name="ArticulateGUID">
    <vt:lpwstr>CFD907C0-F57D-4AAB-94CC-6004A7FE5336</vt:lpwstr>
  </property>
  <property fmtid="{D5CDD505-2E9C-101B-9397-08002B2CF9AE}" pid="6" name="ArticulateProjectFull">
    <vt:lpwstr>C:\Users\setup\Desktop\zb work\Shared Courses\SIS Final Courses\SIS Influence\SIS-influence-wide-073114.ppta</vt:lpwstr>
  </property>
</Properties>
</file>